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Bold" charset="1" panose="00000000000000000000"/>
      <p:regular r:id="rId10"/>
    </p:embeddedFont>
    <p:embeddedFont>
      <p:font typeface="Nunito Bold Bold" charset="1" panose="00000000000000000000"/>
      <p:regular r:id="rId11"/>
    </p:embeddedFont>
    <p:embeddedFont>
      <p:font typeface="Nunito Bold Italics" charset="1" panose="00000000000000000000"/>
      <p:regular r:id="rId12"/>
    </p:embeddedFont>
    <p:embeddedFont>
      <p:font typeface="Nunito Bold Bold Italics" charset="1" panose="00000000000000000000"/>
      <p:regular r:id="rId13"/>
    </p:embeddedFont>
    <p:embeddedFont>
      <p:font typeface="Nunito" charset="1" panose="00000500000000000000"/>
      <p:regular r:id="rId14"/>
    </p:embeddedFont>
    <p:embeddedFont>
      <p:font typeface="Nunito Bold" charset="1" panose="00000800000000000000"/>
      <p:regular r:id="rId15"/>
    </p:embeddedFont>
    <p:embeddedFont>
      <p:font typeface="Nunito Bold Italics" charset="1" panose="00000000000000000000"/>
      <p:regular r:id="rId16"/>
    </p:embeddedFont>
    <p:embeddedFont>
      <p:font typeface="Nunito Light" charset="1" panose="00000400000000000000"/>
      <p:regular r:id="rId17"/>
    </p:embeddedFont>
    <p:embeddedFont>
      <p:font typeface="Nunito Heavy" charset="1" panose="00000000000000000000"/>
      <p:regular r:id="rId18"/>
    </p:embeddedFont>
    <p:embeddedFont>
      <p:font typeface="Nunito Heavy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81.xml" Type="http://schemas.openxmlformats.org/officeDocument/2006/relationships/slide"/><Relationship Id="rId101" Target="slides/slide82.xml" Type="http://schemas.openxmlformats.org/officeDocument/2006/relationships/slide"/><Relationship Id="rId102" Target="slides/slide83.xml" Type="http://schemas.openxmlformats.org/officeDocument/2006/relationships/slide"/><Relationship Id="rId103" Target="slides/slide84.xml" Type="http://schemas.openxmlformats.org/officeDocument/2006/relationships/slide"/><Relationship Id="rId104" Target="slides/slide85.xml" Type="http://schemas.openxmlformats.org/officeDocument/2006/relationships/slide"/><Relationship Id="rId105" Target="slides/slide86.xml" Type="http://schemas.openxmlformats.org/officeDocument/2006/relationships/slide"/><Relationship Id="rId106" Target="slides/slide87.xml" Type="http://schemas.openxmlformats.org/officeDocument/2006/relationships/slide"/><Relationship Id="rId107" Target="slides/slide88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56" Target="slides/slide37.xml" Type="http://schemas.openxmlformats.org/officeDocument/2006/relationships/slide"/><Relationship Id="rId57" Target="slides/slide38.xml" Type="http://schemas.openxmlformats.org/officeDocument/2006/relationships/slide"/><Relationship Id="rId58" Target="slides/slide39.xml" Type="http://schemas.openxmlformats.org/officeDocument/2006/relationships/slide"/><Relationship Id="rId59" Target="slides/slide40.xml" Type="http://schemas.openxmlformats.org/officeDocument/2006/relationships/slide"/><Relationship Id="rId6" Target="fonts/font6.fntdata" Type="http://schemas.openxmlformats.org/officeDocument/2006/relationships/font"/><Relationship Id="rId60" Target="slides/slide41.xml" Type="http://schemas.openxmlformats.org/officeDocument/2006/relationships/slide"/><Relationship Id="rId61" Target="slides/slide42.xml" Type="http://schemas.openxmlformats.org/officeDocument/2006/relationships/slide"/><Relationship Id="rId62" Target="slides/slide43.xml" Type="http://schemas.openxmlformats.org/officeDocument/2006/relationships/slide"/><Relationship Id="rId63" Target="slides/slide44.xml" Type="http://schemas.openxmlformats.org/officeDocument/2006/relationships/slide"/><Relationship Id="rId64" Target="slides/slide45.xml" Type="http://schemas.openxmlformats.org/officeDocument/2006/relationships/slide"/><Relationship Id="rId65" Target="slides/slide46.xml" Type="http://schemas.openxmlformats.org/officeDocument/2006/relationships/slide"/><Relationship Id="rId66" Target="slides/slide47.xml" Type="http://schemas.openxmlformats.org/officeDocument/2006/relationships/slide"/><Relationship Id="rId67" Target="slides/slide48.xml" Type="http://schemas.openxmlformats.org/officeDocument/2006/relationships/slide"/><Relationship Id="rId68" Target="slides/slide49.xml" Type="http://schemas.openxmlformats.org/officeDocument/2006/relationships/slide"/><Relationship Id="rId69" Target="slides/slide50.xml" Type="http://schemas.openxmlformats.org/officeDocument/2006/relationships/slide"/><Relationship Id="rId7" Target="fonts/font7.fntdata" Type="http://schemas.openxmlformats.org/officeDocument/2006/relationships/font"/><Relationship Id="rId70" Target="slides/slide51.xml" Type="http://schemas.openxmlformats.org/officeDocument/2006/relationships/slide"/><Relationship Id="rId71" Target="slides/slide52.xml" Type="http://schemas.openxmlformats.org/officeDocument/2006/relationships/slide"/><Relationship Id="rId72" Target="slides/slide53.xml" Type="http://schemas.openxmlformats.org/officeDocument/2006/relationships/slide"/><Relationship Id="rId73" Target="slides/slide54.xml" Type="http://schemas.openxmlformats.org/officeDocument/2006/relationships/slide"/><Relationship Id="rId74" Target="slides/slide55.xml" Type="http://schemas.openxmlformats.org/officeDocument/2006/relationships/slide"/><Relationship Id="rId75" Target="slides/slide56.xml" Type="http://schemas.openxmlformats.org/officeDocument/2006/relationships/slide"/><Relationship Id="rId76" Target="slides/slide57.xml" Type="http://schemas.openxmlformats.org/officeDocument/2006/relationships/slide"/><Relationship Id="rId77" Target="slides/slide58.xml" Type="http://schemas.openxmlformats.org/officeDocument/2006/relationships/slide"/><Relationship Id="rId78" Target="slides/slide59.xml" Type="http://schemas.openxmlformats.org/officeDocument/2006/relationships/slide"/><Relationship Id="rId79" Target="slides/slide60.xml" Type="http://schemas.openxmlformats.org/officeDocument/2006/relationships/slide"/><Relationship Id="rId8" Target="fonts/font8.fntdata" Type="http://schemas.openxmlformats.org/officeDocument/2006/relationships/font"/><Relationship Id="rId80" Target="slides/slide61.xml" Type="http://schemas.openxmlformats.org/officeDocument/2006/relationships/slide"/><Relationship Id="rId81" Target="slides/slide62.xml" Type="http://schemas.openxmlformats.org/officeDocument/2006/relationships/slide"/><Relationship Id="rId82" Target="slides/slide63.xml" Type="http://schemas.openxmlformats.org/officeDocument/2006/relationships/slide"/><Relationship Id="rId83" Target="slides/slide64.xml" Type="http://schemas.openxmlformats.org/officeDocument/2006/relationships/slide"/><Relationship Id="rId84" Target="slides/slide65.xml" Type="http://schemas.openxmlformats.org/officeDocument/2006/relationships/slide"/><Relationship Id="rId85" Target="slides/slide66.xml" Type="http://schemas.openxmlformats.org/officeDocument/2006/relationships/slide"/><Relationship Id="rId86" Target="slides/slide67.xml" Type="http://schemas.openxmlformats.org/officeDocument/2006/relationships/slide"/><Relationship Id="rId87" Target="slides/slide68.xml" Type="http://schemas.openxmlformats.org/officeDocument/2006/relationships/slide"/><Relationship Id="rId88" Target="slides/slide69.xml" Type="http://schemas.openxmlformats.org/officeDocument/2006/relationships/slide"/><Relationship Id="rId89" Target="slides/slide70.xml" Type="http://schemas.openxmlformats.org/officeDocument/2006/relationships/slide"/><Relationship Id="rId9" Target="fonts/font9.fntdata" Type="http://schemas.openxmlformats.org/officeDocument/2006/relationships/font"/><Relationship Id="rId90" Target="slides/slide71.xml" Type="http://schemas.openxmlformats.org/officeDocument/2006/relationships/slide"/><Relationship Id="rId91" Target="slides/slide72.xml" Type="http://schemas.openxmlformats.org/officeDocument/2006/relationships/slide"/><Relationship Id="rId92" Target="slides/slide73.xml" Type="http://schemas.openxmlformats.org/officeDocument/2006/relationships/slide"/><Relationship Id="rId93" Target="slides/slide74.xml" Type="http://schemas.openxmlformats.org/officeDocument/2006/relationships/slide"/><Relationship Id="rId94" Target="slides/slide75.xml" Type="http://schemas.openxmlformats.org/officeDocument/2006/relationships/slide"/><Relationship Id="rId95" Target="slides/slide76.xml" Type="http://schemas.openxmlformats.org/officeDocument/2006/relationships/slide"/><Relationship Id="rId96" Target="slides/slide77.xml" Type="http://schemas.openxmlformats.org/officeDocument/2006/relationships/slide"/><Relationship Id="rId97" Target="slides/slide78.xml" Type="http://schemas.openxmlformats.org/officeDocument/2006/relationships/slide"/><Relationship Id="rId98" Target="slides/slide79.xml" Type="http://schemas.openxmlformats.org/officeDocument/2006/relationships/slide"/><Relationship Id="rId99" Target="slides/slide80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21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8.png" Type="http://schemas.openxmlformats.org/officeDocument/2006/relationships/image"/><Relationship Id="rId7" Target="../media/image67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7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5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9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3.pn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5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6.pn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2.pn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4.pn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5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7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9.png" Type="http://schemas.openxmlformats.org/officeDocument/2006/relationships/image"/></Relationships>
</file>

<file path=ppt/slides/_rels/slide7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0.png" Type="http://schemas.openxmlformats.org/officeDocument/2006/relationships/image"/></Relationships>
</file>

<file path=ppt/slides/_rels/slide7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1.png" Type="http://schemas.openxmlformats.org/officeDocument/2006/relationships/image"/></Relationships>
</file>

<file path=ppt/slides/_rels/slide7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2.png" Type="http://schemas.openxmlformats.org/officeDocument/2006/relationships/image"/></Relationships>
</file>

<file path=ppt/slides/_rels/slide7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3.png" Type="http://schemas.openxmlformats.org/officeDocument/2006/relationships/image"/></Relationships>
</file>

<file path=ppt/slides/_rels/slide7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8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4.png" Type="http://schemas.openxmlformats.org/officeDocument/2006/relationships/image"/></Relationships>
</file>

<file path=ppt/slides/_rels/slide8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5.png" Type="http://schemas.openxmlformats.org/officeDocument/2006/relationships/image"/></Relationships>
</file>

<file path=ppt/slides/_rels/slide8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6.png" Type="http://schemas.openxmlformats.org/officeDocument/2006/relationships/image"/></Relationships>
</file>

<file path=ppt/slides/_rels/slide8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7.png" Type="http://schemas.openxmlformats.org/officeDocument/2006/relationships/image"/></Relationships>
</file>

<file path=ppt/slides/_rels/slide8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6534662">
            <a:off x="10637397" y="-6260415"/>
            <a:ext cx="11159046" cy="12081644"/>
          </a:xfrm>
          <a:custGeom>
            <a:avLst/>
            <a:gdLst/>
            <a:ahLst/>
            <a:cxnLst/>
            <a:rect r="r" b="b" t="t" l="l"/>
            <a:pathLst>
              <a:path h="12081644" w="11159046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77909">
            <a:off x="-5893489" y="2480644"/>
            <a:ext cx="13865152" cy="15011484"/>
          </a:xfrm>
          <a:custGeom>
            <a:avLst/>
            <a:gdLst/>
            <a:ahLst/>
            <a:cxnLst/>
            <a:rect r="r" b="b" t="t" l="l"/>
            <a:pathLst>
              <a:path h="15011484" w="13865152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9743" y="3210594"/>
            <a:ext cx="13987177" cy="311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6571">
                <a:solidFill>
                  <a:srgbClr val="2D799C"/>
                </a:solidFill>
                <a:latin typeface="Nunito Bold Bold"/>
              </a:rPr>
              <a:t>PROGETTO </a:t>
            </a:r>
          </a:p>
          <a:p>
            <a:pPr algn="ctr">
              <a:lnSpc>
                <a:spcPts val="8213"/>
              </a:lnSpc>
            </a:pPr>
            <a:r>
              <a:rPr lang="en-US" sz="6571">
                <a:solidFill>
                  <a:srgbClr val="2D799C"/>
                </a:solidFill>
                <a:latin typeface="Nunito Bold Bold"/>
              </a:rPr>
              <a:t>STATISTICA </a:t>
            </a:r>
          </a:p>
          <a:p>
            <a:pPr algn="ctr">
              <a:lnSpc>
                <a:spcPts val="8213"/>
              </a:lnSpc>
            </a:pPr>
            <a:r>
              <a:rPr lang="en-US" sz="6571">
                <a:solidFill>
                  <a:srgbClr val="2D799C"/>
                </a:solidFill>
                <a:latin typeface="Nunito Bold Bold"/>
              </a:rPr>
              <a:t>E ANALISI DEI DATI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9782">
            <a:off x="15977386" y="1270972"/>
            <a:ext cx="1362403" cy="2531492"/>
          </a:xfrm>
          <a:custGeom>
            <a:avLst/>
            <a:gdLst/>
            <a:ahLst/>
            <a:cxnLst/>
            <a:rect r="r" b="b" t="t" l="l"/>
            <a:pathLst>
              <a:path h="2531492" w="1362403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57292">
            <a:off x="16142981" y="347071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9316" y="397869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593113">
            <a:off x="11553448" y="228694"/>
            <a:ext cx="525989" cy="2277903"/>
          </a:xfrm>
          <a:custGeom>
            <a:avLst/>
            <a:gdLst/>
            <a:ahLst/>
            <a:cxnLst/>
            <a:rect r="r" b="b" t="t" l="l"/>
            <a:pathLst>
              <a:path h="2277903" w="525989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907623">
            <a:off x="14414719" y="90636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17635" y="7572259"/>
            <a:ext cx="1686041" cy="1686041"/>
          </a:xfrm>
          <a:custGeom>
            <a:avLst/>
            <a:gdLst/>
            <a:ahLst/>
            <a:cxnLst/>
            <a:rect r="r" b="b" t="t" l="l"/>
            <a:pathLst>
              <a:path h="1686041" w="1686041">
                <a:moveTo>
                  <a:pt x="0" y="0"/>
                </a:moveTo>
                <a:lnTo>
                  <a:pt x="1686041" y="0"/>
                </a:lnTo>
                <a:lnTo>
                  <a:pt x="1686041" y="1686041"/>
                </a:lnTo>
                <a:lnTo>
                  <a:pt x="0" y="1686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1626" y="4439380"/>
            <a:ext cx="1814984" cy="1814984"/>
          </a:xfrm>
          <a:custGeom>
            <a:avLst/>
            <a:gdLst/>
            <a:ahLst/>
            <a:cxnLst/>
            <a:rect r="r" b="b" t="t" l="l"/>
            <a:pathLst>
              <a:path h="1814984" w="1814984">
                <a:moveTo>
                  <a:pt x="0" y="0"/>
                </a:moveTo>
                <a:lnTo>
                  <a:pt x="1814983" y="0"/>
                </a:lnTo>
                <a:lnTo>
                  <a:pt x="1814983" y="1814983"/>
                </a:lnTo>
                <a:lnTo>
                  <a:pt x="0" y="18149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9117" y="7051408"/>
            <a:ext cx="1745245" cy="1363871"/>
          </a:xfrm>
          <a:custGeom>
            <a:avLst/>
            <a:gdLst/>
            <a:ahLst/>
            <a:cxnLst/>
            <a:rect r="r" b="b" t="t" l="l"/>
            <a:pathLst>
              <a:path h="1363871" w="1745245">
                <a:moveTo>
                  <a:pt x="0" y="0"/>
                </a:moveTo>
                <a:lnTo>
                  <a:pt x="1745246" y="0"/>
                </a:lnTo>
                <a:lnTo>
                  <a:pt x="1745246" y="1363871"/>
                </a:lnTo>
                <a:lnTo>
                  <a:pt x="0" y="13638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91400" y="7941538"/>
            <a:ext cx="2201152" cy="1700390"/>
          </a:xfrm>
          <a:custGeom>
            <a:avLst/>
            <a:gdLst/>
            <a:ahLst/>
            <a:cxnLst/>
            <a:rect r="r" b="b" t="t" l="l"/>
            <a:pathLst>
              <a:path h="1700390" w="2201152">
                <a:moveTo>
                  <a:pt x="0" y="0"/>
                </a:moveTo>
                <a:lnTo>
                  <a:pt x="2201152" y="0"/>
                </a:lnTo>
                <a:lnTo>
                  <a:pt x="2201152" y="1700390"/>
                </a:lnTo>
                <a:lnTo>
                  <a:pt x="0" y="17003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353457" y="8177579"/>
            <a:ext cx="7038572" cy="89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7"/>
              </a:lnSpc>
            </a:pPr>
            <a:r>
              <a:rPr lang="en-US" sz="2956">
                <a:solidFill>
                  <a:srgbClr val="2169AC"/>
                </a:solidFill>
                <a:latin typeface="Nunito"/>
              </a:rPr>
              <a:t>Napolitano Margherita Maria</a:t>
            </a:r>
          </a:p>
          <a:p>
            <a:pPr algn="ctr">
              <a:lnSpc>
                <a:spcPts val="3547"/>
              </a:lnSpc>
            </a:pPr>
            <a:r>
              <a:rPr lang="en-US" sz="2956">
                <a:solidFill>
                  <a:srgbClr val="2169AC"/>
                </a:solidFill>
                <a:latin typeface="Nunito"/>
              </a:rPr>
              <a:t>a.a. 2023-2024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1501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FREQUENZA ASSOLUTA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69164" y="2292126"/>
            <a:ext cx="6349671" cy="6826373"/>
          </a:xfrm>
          <a:custGeom>
            <a:avLst/>
            <a:gdLst/>
            <a:ahLst/>
            <a:cxnLst/>
            <a:rect r="r" b="b" t="t" l="l"/>
            <a:pathLst>
              <a:path h="6826373" w="6349671">
                <a:moveTo>
                  <a:pt x="0" y="0"/>
                </a:moveTo>
                <a:lnTo>
                  <a:pt x="6349672" y="0"/>
                </a:lnTo>
                <a:lnTo>
                  <a:pt x="6349672" y="6826374"/>
                </a:lnTo>
                <a:lnTo>
                  <a:pt x="0" y="6826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3090" y="8052305"/>
            <a:ext cx="5925828" cy="2132389"/>
            <a:chOff x="0" y="0"/>
            <a:chExt cx="1560712" cy="5616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12" cy="561617"/>
            </a:xfrm>
            <a:custGeom>
              <a:avLst/>
              <a:gdLst/>
              <a:ahLst/>
              <a:cxnLst/>
              <a:rect r="r" b="b" t="t" l="l"/>
              <a:pathLst>
                <a:path h="561617" w="1560712">
                  <a:moveTo>
                    <a:pt x="15678" y="0"/>
                  </a:moveTo>
                  <a:lnTo>
                    <a:pt x="1545034" y="0"/>
                  </a:lnTo>
                  <a:cubicBezTo>
                    <a:pt x="1553693" y="0"/>
                    <a:pt x="1560712" y="7019"/>
                    <a:pt x="1560712" y="15678"/>
                  </a:cubicBezTo>
                  <a:lnTo>
                    <a:pt x="1560712" y="545939"/>
                  </a:lnTo>
                  <a:cubicBezTo>
                    <a:pt x="1560712" y="554598"/>
                    <a:pt x="1553693" y="561617"/>
                    <a:pt x="1545034" y="561617"/>
                  </a:cubicBezTo>
                  <a:lnTo>
                    <a:pt x="15678" y="561617"/>
                  </a:lnTo>
                  <a:cubicBezTo>
                    <a:pt x="7019" y="561617"/>
                    <a:pt x="0" y="554598"/>
                    <a:pt x="0" y="545939"/>
                  </a:cubicBezTo>
                  <a:lnTo>
                    <a:pt x="0" y="15678"/>
                  </a:lnTo>
                  <a:cubicBezTo>
                    <a:pt x="0" y="7019"/>
                    <a:pt x="7019" y="0"/>
                    <a:pt x="1567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60712" cy="609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Raccogliamo con la funzione cut() le informazioni in quattro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classi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: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(30,60], (60,80], (80, 100], (100, 125]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83991" y="1940717"/>
            <a:ext cx="5925828" cy="2063497"/>
            <a:chOff x="0" y="0"/>
            <a:chExt cx="1560712" cy="5434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0712" cy="543472"/>
            </a:xfrm>
            <a:custGeom>
              <a:avLst/>
              <a:gdLst/>
              <a:ahLst/>
              <a:cxnLst/>
              <a:rect r="r" b="b" t="t" l="l"/>
              <a:pathLst>
                <a:path h="543472" w="1560712">
                  <a:moveTo>
                    <a:pt x="15678" y="0"/>
                  </a:moveTo>
                  <a:lnTo>
                    <a:pt x="1545034" y="0"/>
                  </a:lnTo>
                  <a:cubicBezTo>
                    <a:pt x="1553693" y="0"/>
                    <a:pt x="1560712" y="7019"/>
                    <a:pt x="1560712" y="15678"/>
                  </a:cubicBezTo>
                  <a:lnTo>
                    <a:pt x="1560712" y="527795"/>
                  </a:lnTo>
                  <a:cubicBezTo>
                    <a:pt x="1560712" y="536453"/>
                    <a:pt x="1553693" y="543472"/>
                    <a:pt x="1545034" y="543472"/>
                  </a:cubicBezTo>
                  <a:lnTo>
                    <a:pt x="15678" y="543472"/>
                  </a:lnTo>
                  <a:cubicBezTo>
                    <a:pt x="7019" y="543472"/>
                    <a:pt x="0" y="536453"/>
                    <a:pt x="0" y="527795"/>
                  </a:cubicBezTo>
                  <a:lnTo>
                    <a:pt x="0" y="15678"/>
                  </a:lnTo>
                  <a:cubicBezTo>
                    <a:pt x="0" y="7019"/>
                    <a:pt x="7019" y="0"/>
                    <a:pt x="1567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560712" cy="5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frequenza assoluta 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indica il numero di volte in cui ciascuna modalità è presente nel campione.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Funzione in R: table()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29876" y="263670"/>
            <a:ext cx="9759659" cy="5164761"/>
          </a:xfrm>
          <a:custGeom>
            <a:avLst/>
            <a:gdLst/>
            <a:ahLst/>
            <a:cxnLst/>
            <a:rect r="r" b="b" t="t" l="l"/>
            <a:pathLst>
              <a:path h="5164761" w="9759659">
                <a:moveTo>
                  <a:pt x="0" y="0"/>
                </a:moveTo>
                <a:lnTo>
                  <a:pt x="9759659" y="0"/>
                </a:lnTo>
                <a:lnTo>
                  <a:pt x="9759659" y="5164761"/>
                </a:lnTo>
                <a:lnTo>
                  <a:pt x="0" y="5164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896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0046" y="5143500"/>
            <a:ext cx="9759659" cy="4879830"/>
          </a:xfrm>
          <a:custGeom>
            <a:avLst/>
            <a:gdLst/>
            <a:ahLst/>
            <a:cxnLst/>
            <a:rect r="r" b="b" t="t" l="l"/>
            <a:pathLst>
              <a:path h="4879830" w="9759659">
                <a:moveTo>
                  <a:pt x="0" y="0"/>
                </a:moveTo>
                <a:lnTo>
                  <a:pt x="9759660" y="0"/>
                </a:lnTo>
                <a:lnTo>
                  <a:pt x="9759660" y="4879830"/>
                </a:lnTo>
                <a:lnTo>
                  <a:pt x="0" y="4879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8199" y="724301"/>
            <a:ext cx="9341282" cy="4419199"/>
          </a:xfrm>
          <a:custGeom>
            <a:avLst/>
            <a:gdLst/>
            <a:ahLst/>
            <a:cxnLst/>
            <a:rect r="r" b="b" t="t" l="l"/>
            <a:pathLst>
              <a:path h="4419199" w="9341282">
                <a:moveTo>
                  <a:pt x="0" y="0"/>
                </a:moveTo>
                <a:lnTo>
                  <a:pt x="9341283" y="0"/>
                </a:lnTo>
                <a:lnTo>
                  <a:pt x="9341283" y="4419199"/>
                </a:lnTo>
                <a:lnTo>
                  <a:pt x="0" y="4419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42" t="0" r="0" b="-1214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08467" y="5143500"/>
            <a:ext cx="9784270" cy="4763745"/>
          </a:xfrm>
          <a:custGeom>
            <a:avLst/>
            <a:gdLst/>
            <a:ahLst/>
            <a:cxnLst/>
            <a:rect r="r" b="b" t="t" l="l"/>
            <a:pathLst>
              <a:path h="4763745" w="9784270">
                <a:moveTo>
                  <a:pt x="0" y="0"/>
                </a:moveTo>
                <a:lnTo>
                  <a:pt x="9784269" y="0"/>
                </a:lnTo>
                <a:lnTo>
                  <a:pt x="9784269" y="4763745"/>
                </a:lnTo>
                <a:lnTo>
                  <a:pt x="0" y="4763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7124" r="0" b="-8265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50189" y="3892457"/>
            <a:ext cx="7040134" cy="3979206"/>
          </a:xfrm>
          <a:custGeom>
            <a:avLst/>
            <a:gdLst/>
            <a:ahLst/>
            <a:cxnLst/>
            <a:rect r="r" b="b" t="t" l="l"/>
            <a:pathLst>
              <a:path h="3979206" w="7040134">
                <a:moveTo>
                  <a:pt x="0" y="0"/>
                </a:moveTo>
                <a:lnTo>
                  <a:pt x="7040134" y="0"/>
                </a:lnTo>
                <a:lnTo>
                  <a:pt x="7040134" y="3979206"/>
                </a:lnTo>
                <a:lnTo>
                  <a:pt x="0" y="3979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33472" y="3080003"/>
            <a:ext cx="5925828" cy="2063497"/>
            <a:chOff x="0" y="0"/>
            <a:chExt cx="1560712" cy="543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0712" cy="543472"/>
            </a:xfrm>
            <a:custGeom>
              <a:avLst/>
              <a:gdLst/>
              <a:ahLst/>
              <a:cxnLst/>
              <a:rect r="r" b="b" t="t" l="l"/>
              <a:pathLst>
                <a:path h="543472" w="1560712">
                  <a:moveTo>
                    <a:pt x="15678" y="0"/>
                  </a:moveTo>
                  <a:lnTo>
                    <a:pt x="1545034" y="0"/>
                  </a:lnTo>
                  <a:cubicBezTo>
                    <a:pt x="1553693" y="0"/>
                    <a:pt x="1560712" y="7019"/>
                    <a:pt x="1560712" y="15678"/>
                  </a:cubicBezTo>
                  <a:lnTo>
                    <a:pt x="1560712" y="527795"/>
                  </a:lnTo>
                  <a:cubicBezTo>
                    <a:pt x="1560712" y="536453"/>
                    <a:pt x="1553693" y="543472"/>
                    <a:pt x="1545034" y="543472"/>
                  </a:cubicBezTo>
                  <a:lnTo>
                    <a:pt x="15678" y="543472"/>
                  </a:lnTo>
                  <a:cubicBezTo>
                    <a:pt x="7019" y="543472"/>
                    <a:pt x="0" y="536453"/>
                    <a:pt x="0" y="527795"/>
                  </a:cubicBezTo>
                  <a:lnTo>
                    <a:pt x="0" y="15678"/>
                  </a:lnTo>
                  <a:cubicBezTo>
                    <a:pt x="0" y="7019"/>
                    <a:pt x="7019" y="0"/>
                    <a:pt x="1567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560712" cy="5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frequenza assoluta cumulata 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indica il numero totale di osservazioni fino a un certo punto in una distribuzione di dati.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871663"/>
            <a:ext cx="5925828" cy="2063497"/>
            <a:chOff x="0" y="0"/>
            <a:chExt cx="1560712" cy="543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0712" cy="543472"/>
            </a:xfrm>
            <a:custGeom>
              <a:avLst/>
              <a:gdLst/>
              <a:ahLst/>
              <a:cxnLst/>
              <a:rect r="r" b="b" t="t" l="l"/>
              <a:pathLst>
                <a:path h="543472" w="1560712">
                  <a:moveTo>
                    <a:pt x="15678" y="0"/>
                  </a:moveTo>
                  <a:lnTo>
                    <a:pt x="1545034" y="0"/>
                  </a:lnTo>
                  <a:cubicBezTo>
                    <a:pt x="1553693" y="0"/>
                    <a:pt x="1560712" y="7019"/>
                    <a:pt x="1560712" y="15678"/>
                  </a:cubicBezTo>
                  <a:lnTo>
                    <a:pt x="1560712" y="527795"/>
                  </a:lnTo>
                  <a:cubicBezTo>
                    <a:pt x="1560712" y="536453"/>
                    <a:pt x="1553693" y="543472"/>
                    <a:pt x="1545034" y="543472"/>
                  </a:cubicBezTo>
                  <a:lnTo>
                    <a:pt x="15678" y="543472"/>
                  </a:lnTo>
                  <a:cubicBezTo>
                    <a:pt x="7019" y="543472"/>
                    <a:pt x="0" y="536453"/>
                    <a:pt x="0" y="527795"/>
                  </a:cubicBezTo>
                  <a:lnTo>
                    <a:pt x="0" y="15678"/>
                  </a:lnTo>
                  <a:cubicBezTo>
                    <a:pt x="0" y="7019"/>
                    <a:pt x="7019" y="0"/>
                    <a:pt x="1567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60712" cy="5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 Si calcola sommando le frequenze assolute dei valori precedenti o fino al punto desiderato nella distribuzione, in R con la funzione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cumsum()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21346" y="657258"/>
            <a:ext cx="11137954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FREQUENZE ASSOLUTE CUMULATE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4000" y="8678798"/>
            <a:ext cx="4744528" cy="1344856"/>
            <a:chOff x="0" y="0"/>
            <a:chExt cx="1249588" cy="3542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9588" cy="354201"/>
            </a:xfrm>
            <a:custGeom>
              <a:avLst/>
              <a:gdLst/>
              <a:ahLst/>
              <a:cxnLst/>
              <a:rect r="r" b="b" t="t" l="l"/>
              <a:pathLst>
                <a:path h="354201" w="1249588">
                  <a:moveTo>
                    <a:pt x="19581" y="0"/>
                  </a:moveTo>
                  <a:lnTo>
                    <a:pt x="1230007" y="0"/>
                  </a:lnTo>
                  <a:cubicBezTo>
                    <a:pt x="1240821" y="0"/>
                    <a:pt x="1249588" y="8767"/>
                    <a:pt x="1249588" y="19581"/>
                  </a:cubicBezTo>
                  <a:lnTo>
                    <a:pt x="1249588" y="334620"/>
                  </a:lnTo>
                  <a:cubicBezTo>
                    <a:pt x="1249588" y="339813"/>
                    <a:pt x="1247525" y="344793"/>
                    <a:pt x="1243852" y="348465"/>
                  </a:cubicBezTo>
                  <a:cubicBezTo>
                    <a:pt x="1240180" y="352138"/>
                    <a:pt x="1235200" y="354201"/>
                    <a:pt x="1230007" y="354201"/>
                  </a:cubicBezTo>
                  <a:lnTo>
                    <a:pt x="19581" y="354201"/>
                  </a:lnTo>
                  <a:cubicBezTo>
                    <a:pt x="8767" y="354201"/>
                    <a:pt x="0" y="345434"/>
                    <a:pt x="0" y="334620"/>
                  </a:cubicBezTo>
                  <a:lnTo>
                    <a:pt x="0" y="19581"/>
                  </a:lnTo>
                  <a:cubicBezTo>
                    <a:pt x="0" y="8767"/>
                    <a:pt x="8767" y="0"/>
                    <a:pt x="1958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49588" cy="401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In R si calcola come: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 Bold"/>
                </a:rPr>
                <a:t>table(df)/length(df)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06715" y="3726634"/>
            <a:ext cx="7020790" cy="4952164"/>
          </a:xfrm>
          <a:custGeom>
            <a:avLst/>
            <a:gdLst/>
            <a:ahLst/>
            <a:cxnLst/>
            <a:rect r="r" b="b" t="t" l="l"/>
            <a:pathLst>
              <a:path h="4952164" w="7020790">
                <a:moveTo>
                  <a:pt x="0" y="0"/>
                </a:moveTo>
                <a:lnTo>
                  <a:pt x="7020790" y="0"/>
                </a:lnTo>
                <a:lnTo>
                  <a:pt x="7020790" y="4952164"/>
                </a:lnTo>
                <a:lnTo>
                  <a:pt x="0" y="4952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48172" y="2945385"/>
            <a:ext cx="6211128" cy="2068354"/>
            <a:chOff x="0" y="0"/>
            <a:chExt cx="1635853" cy="5447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5852" cy="544752"/>
            </a:xfrm>
            <a:custGeom>
              <a:avLst/>
              <a:gdLst/>
              <a:ahLst/>
              <a:cxnLst/>
              <a:rect r="r" b="b" t="t" l="l"/>
              <a:pathLst>
                <a:path h="544752" w="1635852">
                  <a:moveTo>
                    <a:pt x="14958" y="0"/>
                  </a:moveTo>
                  <a:lnTo>
                    <a:pt x="1620895" y="0"/>
                  </a:lnTo>
                  <a:cubicBezTo>
                    <a:pt x="1629156" y="0"/>
                    <a:pt x="1635852" y="6697"/>
                    <a:pt x="1635852" y="14958"/>
                  </a:cubicBezTo>
                  <a:lnTo>
                    <a:pt x="1635852" y="529794"/>
                  </a:lnTo>
                  <a:cubicBezTo>
                    <a:pt x="1635852" y="533761"/>
                    <a:pt x="1634277" y="537566"/>
                    <a:pt x="1631472" y="540371"/>
                  </a:cubicBezTo>
                  <a:cubicBezTo>
                    <a:pt x="1628666" y="543176"/>
                    <a:pt x="1624862" y="544752"/>
                    <a:pt x="1620895" y="544752"/>
                  </a:cubicBezTo>
                  <a:lnTo>
                    <a:pt x="14958" y="544752"/>
                  </a:lnTo>
                  <a:cubicBezTo>
                    <a:pt x="10991" y="544752"/>
                    <a:pt x="7186" y="543176"/>
                    <a:pt x="4381" y="540371"/>
                  </a:cubicBezTo>
                  <a:cubicBezTo>
                    <a:pt x="1576" y="537566"/>
                    <a:pt x="0" y="533761"/>
                    <a:pt x="0" y="529794"/>
                  </a:cubicBezTo>
                  <a:lnTo>
                    <a:pt x="0" y="14958"/>
                  </a:lnTo>
                  <a:cubicBezTo>
                    <a:pt x="0" y="10991"/>
                    <a:pt x="1576" y="7186"/>
                    <a:pt x="4381" y="4381"/>
                  </a:cubicBezTo>
                  <a:cubicBezTo>
                    <a:pt x="7186" y="1576"/>
                    <a:pt x="10991" y="0"/>
                    <a:pt x="1495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35853" cy="592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frequenza relativa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è il rapporto tra la il numero di volte in cui ciascuna modalità è presente nel campione e la numerosità del campione stesso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21346" y="681869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FREQUENZA RELATIVA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86075" y="554691"/>
            <a:ext cx="9562776" cy="4781388"/>
          </a:xfrm>
          <a:custGeom>
            <a:avLst/>
            <a:gdLst/>
            <a:ahLst/>
            <a:cxnLst/>
            <a:rect r="r" b="b" t="t" l="l"/>
            <a:pathLst>
              <a:path h="4781388" w="9562776">
                <a:moveTo>
                  <a:pt x="0" y="0"/>
                </a:moveTo>
                <a:lnTo>
                  <a:pt x="9562776" y="0"/>
                </a:lnTo>
                <a:lnTo>
                  <a:pt x="9562776" y="4781388"/>
                </a:lnTo>
                <a:lnTo>
                  <a:pt x="0" y="4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4687" y="5143500"/>
            <a:ext cx="9562776" cy="4496457"/>
          </a:xfrm>
          <a:custGeom>
            <a:avLst/>
            <a:gdLst/>
            <a:ahLst/>
            <a:cxnLst/>
            <a:rect r="r" b="b" t="t" l="l"/>
            <a:pathLst>
              <a:path h="4496457" w="9562776">
                <a:moveTo>
                  <a:pt x="0" y="0"/>
                </a:moveTo>
                <a:lnTo>
                  <a:pt x="9562776" y="0"/>
                </a:lnTo>
                <a:lnTo>
                  <a:pt x="9562776" y="4496457"/>
                </a:lnTo>
                <a:lnTo>
                  <a:pt x="0" y="4496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2673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31445" y="1028700"/>
            <a:ext cx="9562776" cy="4345368"/>
          </a:xfrm>
          <a:custGeom>
            <a:avLst/>
            <a:gdLst/>
            <a:ahLst/>
            <a:cxnLst/>
            <a:rect r="r" b="b" t="t" l="l"/>
            <a:pathLst>
              <a:path h="4345368" w="9562776">
                <a:moveTo>
                  <a:pt x="0" y="0"/>
                </a:moveTo>
                <a:lnTo>
                  <a:pt x="9562776" y="0"/>
                </a:lnTo>
                <a:lnTo>
                  <a:pt x="9562776" y="4345368"/>
                </a:lnTo>
                <a:lnTo>
                  <a:pt x="0" y="434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006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0057" y="5143500"/>
            <a:ext cx="9562776" cy="5009849"/>
          </a:xfrm>
          <a:custGeom>
            <a:avLst/>
            <a:gdLst/>
            <a:ahLst/>
            <a:cxnLst/>
            <a:rect r="r" b="b" t="t" l="l"/>
            <a:pathLst>
              <a:path h="5009849" w="9562776">
                <a:moveTo>
                  <a:pt x="0" y="0"/>
                </a:moveTo>
                <a:lnTo>
                  <a:pt x="9562776" y="0"/>
                </a:lnTo>
                <a:lnTo>
                  <a:pt x="9562776" y="5009849"/>
                </a:lnTo>
                <a:lnTo>
                  <a:pt x="0" y="5009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0879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96634" y="3364934"/>
            <a:ext cx="5925828" cy="2063497"/>
            <a:chOff x="0" y="0"/>
            <a:chExt cx="1560712" cy="543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0712" cy="543472"/>
            </a:xfrm>
            <a:custGeom>
              <a:avLst/>
              <a:gdLst/>
              <a:ahLst/>
              <a:cxnLst/>
              <a:rect r="r" b="b" t="t" l="l"/>
              <a:pathLst>
                <a:path h="543472" w="1560712">
                  <a:moveTo>
                    <a:pt x="15678" y="0"/>
                  </a:moveTo>
                  <a:lnTo>
                    <a:pt x="1545034" y="0"/>
                  </a:lnTo>
                  <a:cubicBezTo>
                    <a:pt x="1553693" y="0"/>
                    <a:pt x="1560712" y="7019"/>
                    <a:pt x="1560712" y="15678"/>
                  </a:cubicBezTo>
                  <a:lnTo>
                    <a:pt x="1560712" y="527795"/>
                  </a:lnTo>
                  <a:cubicBezTo>
                    <a:pt x="1560712" y="536453"/>
                    <a:pt x="1553693" y="543472"/>
                    <a:pt x="1545034" y="543472"/>
                  </a:cubicBezTo>
                  <a:lnTo>
                    <a:pt x="15678" y="543472"/>
                  </a:lnTo>
                  <a:cubicBezTo>
                    <a:pt x="7019" y="543472"/>
                    <a:pt x="0" y="536453"/>
                    <a:pt x="0" y="527795"/>
                  </a:cubicBezTo>
                  <a:lnTo>
                    <a:pt x="0" y="15678"/>
                  </a:lnTo>
                  <a:cubicBezTo>
                    <a:pt x="0" y="7019"/>
                    <a:pt x="7019" y="0"/>
                    <a:pt x="1567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60712" cy="591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frequenza relativa cumulata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è definita come Fi = f1 + f2 + ... + fi,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(i = 1, 2, ..., k).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In R si usa la funzione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cumsum()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70289" y="4470302"/>
            <a:ext cx="9026345" cy="5040686"/>
          </a:xfrm>
          <a:custGeom>
            <a:avLst/>
            <a:gdLst/>
            <a:ahLst/>
            <a:cxnLst/>
            <a:rect r="r" b="b" t="t" l="l"/>
            <a:pathLst>
              <a:path h="5040686" w="9026345">
                <a:moveTo>
                  <a:pt x="0" y="0"/>
                </a:moveTo>
                <a:lnTo>
                  <a:pt x="9026345" y="0"/>
                </a:lnTo>
                <a:lnTo>
                  <a:pt x="9026345" y="5040687"/>
                </a:lnTo>
                <a:lnTo>
                  <a:pt x="0" y="5040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74564" y="741935"/>
            <a:ext cx="11137954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FREQUENZE RELATIVE CUMULATE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41740" y="2223663"/>
            <a:ext cx="12399884" cy="5839675"/>
          </a:xfrm>
          <a:custGeom>
            <a:avLst/>
            <a:gdLst/>
            <a:ahLst/>
            <a:cxnLst/>
            <a:rect r="r" b="b" t="t" l="l"/>
            <a:pathLst>
              <a:path h="5839675" w="12399884">
                <a:moveTo>
                  <a:pt x="0" y="0"/>
                </a:moveTo>
                <a:lnTo>
                  <a:pt x="12399884" y="0"/>
                </a:lnTo>
                <a:lnTo>
                  <a:pt x="12399884" y="5839674"/>
                </a:lnTo>
                <a:lnTo>
                  <a:pt x="0" y="5839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98" t="-11824" r="-5597" b="-1512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74564" y="74193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MAPPA 2012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4622" y="6288204"/>
            <a:ext cx="2397700" cy="23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801">
                <a:solidFill>
                  <a:srgbClr val="1CFF19"/>
                </a:solidFill>
                <a:latin typeface="Nunito Bold Bold"/>
              </a:rPr>
              <a:t>(30,60] </a:t>
            </a:r>
          </a:p>
          <a:p>
            <a:pPr algn="ctr">
              <a:lnSpc>
                <a:spcPts val="4752"/>
              </a:lnSpc>
            </a:pPr>
            <a:r>
              <a:rPr lang="en-US" sz="3801">
                <a:solidFill>
                  <a:srgbClr val="FFF218"/>
                </a:solidFill>
                <a:latin typeface="Nunito Bold Bold"/>
              </a:rPr>
              <a:t>(60,80]</a:t>
            </a:r>
            <a:r>
              <a:rPr lang="en-US" sz="3801">
                <a:solidFill>
                  <a:srgbClr val="000000"/>
                </a:solidFill>
                <a:latin typeface="Nunito Bold Bold"/>
              </a:rPr>
              <a:t> </a:t>
            </a:r>
          </a:p>
          <a:p>
            <a:pPr algn="ctr">
              <a:lnSpc>
                <a:spcPts val="4752"/>
              </a:lnSpc>
            </a:pPr>
            <a:r>
              <a:rPr lang="en-US" sz="3801">
                <a:solidFill>
                  <a:srgbClr val="FF914D"/>
                </a:solidFill>
                <a:latin typeface="Nunito Bold Bold"/>
              </a:rPr>
              <a:t>(80,100]</a:t>
            </a:r>
            <a:r>
              <a:rPr lang="en-US" sz="3801">
                <a:solidFill>
                  <a:srgbClr val="000000"/>
                </a:solidFill>
                <a:latin typeface="Nunito Bold Bold"/>
              </a:rPr>
              <a:t> </a:t>
            </a:r>
          </a:p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3801">
                <a:solidFill>
                  <a:srgbClr val="FF3131"/>
                </a:solidFill>
                <a:latin typeface="Nunito Bold Bold"/>
              </a:rPr>
              <a:t>(100,125]</a:t>
            </a:r>
            <a:r>
              <a:rPr lang="en-US" sz="3801">
                <a:solidFill>
                  <a:srgbClr val="000000"/>
                </a:solidFill>
                <a:latin typeface="Nunito Bold Bold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90745" y="2700711"/>
            <a:ext cx="12706509" cy="5455440"/>
          </a:xfrm>
          <a:custGeom>
            <a:avLst/>
            <a:gdLst/>
            <a:ahLst/>
            <a:cxnLst/>
            <a:rect r="r" b="b" t="t" l="l"/>
            <a:pathLst>
              <a:path h="5455440" w="12706509">
                <a:moveTo>
                  <a:pt x="0" y="0"/>
                </a:moveTo>
                <a:lnTo>
                  <a:pt x="12706510" y="0"/>
                </a:lnTo>
                <a:lnTo>
                  <a:pt x="12706510" y="5455440"/>
                </a:lnTo>
                <a:lnTo>
                  <a:pt x="0" y="5455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7" t="-5862" r="-271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74564" y="74193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MAPPA 2021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4622" y="6288204"/>
            <a:ext cx="2397700" cy="23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801">
                <a:solidFill>
                  <a:srgbClr val="1CFF19"/>
                </a:solidFill>
                <a:latin typeface="Nunito Bold Bold"/>
              </a:rPr>
              <a:t>(30,60] </a:t>
            </a:r>
          </a:p>
          <a:p>
            <a:pPr algn="ctr">
              <a:lnSpc>
                <a:spcPts val="4752"/>
              </a:lnSpc>
            </a:pPr>
            <a:r>
              <a:rPr lang="en-US" sz="3801">
                <a:solidFill>
                  <a:srgbClr val="FFF218"/>
                </a:solidFill>
                <a:latin typeface="Nunito Bold Bold"/>
              </a:rPr>
              <a:t>(60,80]</a:t>
            </a:r>
            <a:r>
              <a:rPr lang="en-US" sz="3801">
                <a:solidFill>
                  <a:srgbClr val="000000"/>
                </a:solidFill>
                <a:latin typeface="Nunito Bold Bold"/>
              </a:rPr>
              <a:t> </a:t>
            </a:r>
          </a:p>
          <a:p>
            <a:pPr algn="ctr">
              <a:lnSpc>
                <a:spcPts val="4752"/>
              </a:lnSpc>
            </a:pPr>
            <a:r>
              <a:rPr lang="en-US" sz="3801">
                <a:solidFill>
                  <a:srgbClr val="FF914D"/>
                </a:solidFill>
                <a:latin typeface="Nunito Bold Bold"/>
              </a:rPr>
              <a:t>(80,100]</a:t>
            </a:r>
            <a:r>
              <a:rPr lang="en-US" sz="3801">
                <a:solidFill>
                  <a:srgbClr val="000000"/>
                </a:solidFill>
                <a:latin typeface="Nunito Bold Bold"/>
              </a:rPr>
              <a:t> </a:t>
            </a:r>
          </a:p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3801">
                <a:solidFill>
                  <a:srgbClr val="FF3131"/>
                </a:solidFill>
                <a:latin typeface="Nunito Bold Bold"/>
              </a:rPr>
              <a:t>(100,125]</a:t>
            </a:r>
            <a:r>
              <a:rPr lang="en-US" sz="3801">
                <a:solidFill>
                  <a:srgbClr val="000000"/>
                </a:solidFill>
                <a:latin typeface="Nunito Bold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3009" y="2405797"/>
            <a:ext cx="9285360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7000">
                <a:solidFill>
                  <a:srgbClr val="FFB699"/>
                </a:solidFill>
                <a:latin typeface="Nunito Bold Bold"/>
              </a:rPr>
              <a:t>OBIETTIVI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5630" y="3345180"/>
            <a:ext cx="10640245" cy="591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2169AC"/>
                </a:solidFill>
                <a:latin typeface="Nunito"/>
              </a:rPr>
              <a:t>• analizzare la tendenza temporale, definire quali sono le variazioni nel consumo di farmaci per il diabete nel corso degli anni nei paesi in esame e se sono presenti trend in aumento o diminuzione; 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2169AC"/>
                </a:solidFill>
                <a:latin typeface="Nunito"/>
              </a:rPr>
              <a:t>• analizzare le differenze tra paesi,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2169AC"/>
                </a:solidFill>
                <a:latin typeface="Nunito"/>
              </a:rPr>
              <a:t> definire se ci sono disparità significative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816066">
            <a:off x="7720133" y="-2011109"/>
            <a:ext cx="16888561" cy="14309217"/>
          </a:xfrm>
          <a:custGeom>
            <a:avLst/>
            <a:gdLst/>
            <a:ahLst/>
            <a:cxnLst/>
            <a:rect r="r" b="b" t="t" l="l"/>
            <a:pathLst>
              <a:path h="14309217" w="16888561">
                <a:moveTo>
                  <a:pt x="0" y="0"/>
                </a:moveTo>
                <a:lnTo>
                  <a:pt x="16888561" y="0"/>
                </a:lnTo>
                <a:lnTo>
                  <a:pt x="16888561" y="14309218"/>
                </a:lnTo>
                <a:lnTo>
                  <a:pt x="0" y="14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24296">
            <a:off x="11006456" y="4037856"/>
            <a:ext cx="2143032" cy="1971589"/>
          </a:xfrm>
          <a:custGeom>
            <a:avLst/>
            <a:gdLst/>
            <a:ahLst/>
            <a:cxnLst/>
            <a:rect r="r" b="b" t="t" l="l"/>
            <a:pathLst>
              <a:path h="1971589" w="2143032">
                <a:moveTo>
                  <a:pt x="0" y="0"/>
                </a:moveTo>
                <a:lnTo>
                  <a:pt x="2143032" y="0"/>
                </a:lnTo>
                <a:lnTo>
                  <a:pt x="2143032" y="1971590"/>
                </a:lnTo>
                <a:lnTo>
                  <a:pt x="0" y="197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47205">
            <a:off x="12453930" y="5728976"/>
            <a:ext cx="9043410" cy="9791094"/>
          </a:xfrm>
          <a:custGeom>
            <a:avLst/>
            <a:gdLst/>
            <a:ahLst/>
            <a:cxnLst/>
            <a:rect r="r" b="b" t="t" l="l"/>
            <a:pathLst>
              <a:path h="9791094" w="9043410">
                <a:moveTo>
                  <a:pt x="0" y="0"/>
                </a:moveTo>
                <a:lnTo>
                  <a:pt x="9043410" y="0"/>
                </a:lnTo>
                <a:lnTo>
                  <a:pt x="9043410" y="9791094"/>
                </a:lnTo>
                <a:lnTo>
                  <a:pt x="0" y="9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10219">
            <a:off x="15723655" y="3406228"/>
            <a:ext cx="1460273" cy="2294715"/>
          </a:xfrm>
          <a:custGeom>
            <a:avLst/>
            <a:gdLst/>
            <a:ahLst/>
            <a:cxnLst/>
            <a:rect r="r" b="b" t="t" l="l"/>
            <a:pathLst>
              <a:path h="2294715" w="1460273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81308">
            <a:off x="16205968" y="6115462"/>
            <a:ext cx="495646" cy="1919755"/>
          </a:xfrm>
          <a:custGeom>
            <a:avLst/>
            <a:gdLst/>
            <a:ahLst/>
            <a:cxnLst/>
            <a:rect r="r" b="b" t="t" l="l"/>
            <a:pathLst>
              <a:path h="1919755" w="495646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932114">
            <a:off x="15718479" y="1159083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45695" y="2047256"/>
            <a:ext cx="1180961" cy="2662002"/>
          </a:xfrm>
          <a:custGeom>
            <a:avLst/>
            <a:gdLst/>
            <a:ahLst/>
            <a:cxnLst/>
            <a:rect r="r" b="b" t="t" l="l"/>
            <a:pathLst>
              <a:path h="2662002" w="1180961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92097">
            <a:off x="10273047" y="1011500"/>
            <a:ext cx="525989" cy="2277903"/>
          </a:xfrm>
          <a:custGeom>
            <a:avLst/>
            <a:gdLst/>
            <a:ahLst/>
            <a:cxnLst/>
            <a:rect r="r" b="b" t="t" l="l"/>
            <a:pathLst>
              <a:path h="2277903" w="525989">
                <a:moveTo>
                  <a:pt x="0" y="0"/>
                </a:moveTo>
                <a:lnTo>
                  <a:pt x="525988" y="0"/>
                </a:lnTo>
                <a:lnTo>
                  <a:pt x="525988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467239">
            <a:off x="13018389" y="1338935"/>
            <a:ext cx="1470624" cy="2191987"/>
          </a:xfrm>
          <a:custGeom>
            <a:avLst/>
            <a:gdLst/>
            <a:ahLst/>
            <a:cxnLst/>
            <a:rect r="r" b="b" t="t" l="l"/>
            <a:pathLst>
              <a:path h="2191987" w="1470624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672712">
            <a:off x="-3310288" y="-6129893"/>
            <a:ext cx="9572748" cy="10364196"/>
          </a:xfrm>
          <a:custGeom>
            <a:avLst/>
            <a:gdLst/>
            <a:ahLst/>
            <a:cxnLst/>
            <a:rect r="r" b="b" t="t" l="l"/>
            <a:pathLst>
              <a:path h="10364196" w="9572748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55348" y="757856"/>
            <a:ext cx="1686041" cy="1686041"/>
          </a:xfrm>
          <a:custGeom>
            <a:avLst/>
            <a:gdLst/>
            <a:ahLst/>
            <a:cxnLst/>
            <a:rect r="r" b="b" t="t" l="l"/>
            <a:pathLst>
              <a:path h="1686041" w="1686041">
                <a:moveTo>
                  <a:pt x="0" y="0"/>
                </a:moveTo>
                <a:lnTo>
                  <a:pt x="1686041" y="0"/>
                </a:lnTo>
                <a:lnTo>
                  <a:pt x="1686041" y="1686041"/>
                </a:lnTo>
                <a:lnTo>
                  <a:pt x="0" y="16860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921192" y="6339840"/>
            <a:ext cx="2152243" cy="2152243"/>
          </a:xfrm>
          <a:custGeom>
            <a:avLst/>
            <a:gdLst/>
            <a:ahLst/>
            <a:cxnLst/>
            <a:rect r="r" b="b" t="t" l="l"/>
            <a:pathLst>
              <a:path h="2152243" w="2152243">
                <a:moveTo>
                  <a:pt x="0" y="0"/>
                </a:moveTo>
                <a:lnTo>
                  <a:pt x="2152243" y="0"/>
                </a:lnTo>
                <a:lnTo>
                  <a:pt x="2152243" y="2152243"/>
                </a:lnTo>
                <a:lnTo>
                  <a:pt x="0" y="21522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53538" y="3447073"/>
            <a:ext cx="4012122" cy="4833217"/>
            <a:chOff x="0" y="0"/>
            <a:chExt cx="1056691" cy="12729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6691" cy="1272946"/>
            </a:xfrm>
            <a:custGeom>
              <a:avLst/>
              <a:gdLst/>
              <a:ahLst/>
              <a:cxnLst/>
              <a:rect r="r" b="b" t="t" l="l"/>
              <a:pathLst>
                <a:path h="1272946" w="1056691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6691" cy="1320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Può essere memorizzata in un vettore, in una matrice o in un data frame. In R usiamo la funzione </a:t>
              </a:r>
              <a:r>
                <a:rPr lang="en-US" sz="2600">
                  <a:solidFill>
                    <a:srgbClr val="5C3224"/>
                  </a:solidFill>
                  <a:latin typeface="Nunito Bold"/>
                </a:rPr>
                <a:t>ts()</a:t>
              </a:r>
              <a:r>
                <a:rPr lang="en-US" sz="2600">
                  <a:solidFill>
                    <a:srgbClr val="5C3224"/>
                  </a:solidFill>
                  <a:latin typeface="Nunito"/>
                </a:rPr>
                <a:t> in cui avremo i parametri: x, start, frequency, deltat,  end.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22340" y="3447073"/>
            <a:ext cx="4012122" cy="4833217"/>
            <a:chOff x="0" y="0"/>
            <a:chExt cx="1056691" cy="1272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6691" cy="1272946"/>
            </a:xfrm>
            <a:custGeom>
              <a:avLst/>
              <a:gdLst/>
              <a:ahLst/>
              <a:cxnLst/>
              <a:rect r="r" b="b" t="t" l="l"/>
              <a:pathLst>
                <a:path h="1272946" w="1056691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56691" cy="1320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 Rappresenta una scatola i cui estremi sono il quartile Q1 e il quartile Q3, tagliata da una linea orizzontale in corrispondenza del quartile Q2.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022340" y="2006710"/>
            <a:ext cx="401212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B699"/>
                </a:solidFill>
                <a:latin typeface="Nunito Bold"/>
              </a:rPr>
              <a:t>BOXPLOT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53538" y="1687623"/>
            <a:ext cx="4012122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B699"/>
                </a:solidFill>
                <a:latin typeface="Nunito Bold"/>
              </a:rPr>
              <a:t>SERIE TEMPORALI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7910" y="2069290"/>
            <a:ext cx="9178985" cy="7189010"/>
          </a:xfrm>
          <a:custGeom>
            <a:avLst/>
            <a:gdLst/>
            <a:ahLst/>
            <a:cxnLst/>
            <a:rect r="r" b="b" t="t" l="l"/>
            <a:pathLst>
              <a:path h="7189010" w="9178985">
                <a:moveTo>
                  <a:pt x="0" y="0"/>
                </a:moveTo>
                <a:lnTo>
                  <a:pt x="9178986" y="0"/>
                </a:lnTo>
                <a:lnTo>
                  <a:pt x="9178986" y="7189010"/>
                </a:lnTo>
                <a:lnTo>
                  <a:pt x="0" y="718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7403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BOXPLOT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86896" y="2488922"/>
            <a:ext cx="7463679" cy="6349747"/>
            <a:chOff x="0" y="0"/>
            <a:chExt cx="1965743" cy="16723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5743" cy="1672361"/>
            </a:xfrm>
            <a:custGeom>
              <a:avLst/>
              <a:gdLst/>
              <a:ahLst/>
              <a:cxnLst/>
              <a:rect r="r" b="b" t="t" l="l"/>
              <a:pathLst>
                <a:path h="1672361" w="1965743">
                  <a:moveTo>
                    <a:pt x="12447" y="0"/>
                  </a:moveTo>
                  <a:lnTo>
                    <a:pt x="1953295" y="0"/>
                  </a:lnTo>
                  <a:cubicBezTo>
                    <a:pt x="1956596" y="0"/>
                    <a:pt x="1959763" y="1311"/>
                    <a:pt x="1962097" y="3646"/>
                  </a:cubicBezTo>
                  <a:cubicBezTo>
                    <a:pt x="1964431" y="5980"/>
                    <a:pt x="1965743" y="9146"/>
                    <a:pt x="1965743" y="12447"/>
                  </a:cubicBezTo>
                  <a:lnTo>
                    <a:pt x="1965743" y="1659914"/>
                  </a:lnTo>
                  <a:cubicBezTo>
                    <a:pt x="1965743" y="1663215"/>
                    <a:pt x="1964431" y="1666381"/>
                    <a:pt x="1962097" y="1668716"/>
                  </a:cubicBezTo>
                  <a:cubicBezTo>
                    <a:pt x="1959763" y="1671050"/>
                    <a:pt x="1956596" y="1672361"/>
                    <a:pt x="1953295" y="1672361"/>
                  </a:cubicBezTo>
                  <a:lnTo>
                    <a:pt x="12447" y="1672361"/>
                  </a:lnTo>
                  <a:cubicBezTo>
                    <a:pt x="9146" y="1672361"/>
                    <a:pt x="5980" y="1671050"/>
                    <a:pt x="3646" y="1668716"/>
                  </a:cubicBezTo>
                  <a:cubicBezTo>
                    <a:pt x="1311" y="1666381"/>
                    <a:pt x="0" y="1663215"/>
                    <a:pt x="0" y="1659914"/>
                  </a:cubicBezTo>
                  <a:lnTo>
                    <a:pt x="0" y="12447"/>
                  </a:lnTo>
                  <a:cubicBezTo>
                    <a:pt x="0" y="9146"/>
                    <a:pt x="1311" y="5980"/>
                    <a:pt x="3646" y="3646"/>
                  </a:cubicBezTo>
                  <a:cubicBezTo>
                    <a:pt x="5980" y="1311"/>
                    <a:pt x="9146" y="0"/>
                    <a:pt x="1244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65743" cy="1719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Ordiniamo il campione in ordine crescente.</a:t>
              </a:r>
            </a:p>
            <a:p>
              <a:pPr algn="ctr" marL="582935" indent="-291467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5C3224"/>
                  </a:solidFill>
                  <a:latin typeface="Nunito Bold"/>
                </a:rPr>
                <a:t>Q1,  primo quartile, 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il valore per il quale il 25% dei dati sono alla sua sinistra e il restante 75% alla sua destra.  </a:t>
              </a:r>
            </a:p>
            <a:p>
              <a:pPr algn="ctr" marL="582935" indent="-291467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5C3224"/>
                  </a:solidFill>
                  <a:latin typeface="Nunito Bold"/>
                </a:rPr>
                <a:t>Q3, terzo quartile,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il valore per il quale il 75% dei dati sono alla sua sinistra e il restante 25% alla sua destra. </a:t>
              </a:r>
            </a:p>
            <a:p>
              <a:pPr algn="ctr" marL="582935" indent="-291467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5C3224"/>
                  </a:solidFill>
                  <a:latin typeface="Nunito Bold"/>
                </a:rPr>
                <a:t>Q2, secondo quartile,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ossia il valore per il quale 50% dei dati sono alla sua sinistra e il restante 50% è alla sua destra (mediana).</a:t>
              </a:r>
            </a:p>
            <a:p>
              <a:pPr algn="ctr" marL="582935" indent="-291467" lvl="1">
                <a:lnSpc>
                  <a:spcPts val="3780"/>
                </a:lnSpc>
                <a:buFont typeface="Arial"/>
                <a:buChar char="•"/>
              </a:pPr>
              <a:r>
                <a:rPr lang="en-US" sz="2700">
                  <a:solidFill>
                    <a:srgbClr val="5C3224"/>
                  </a:solidFill>
                  <a:latin typeface="Nunito Bold"/>
                </a:rPr>
                <a:t> Q0 e Q4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forniscono il minimo e il massimo dei valori del campione.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In R si usa la funzione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quantile(Vettore)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12799" y="1785720"/>
            <a:ext cx="7862401" cy="7472580"/>
          </a:xfrm>
          <a:custGeom>
            <a:avLst/>
            <a:gdLst/>
            <a:ahLst/>
            <a:cxnLst/>
            <a:rect r="r" b="b" t="t" l="l"/>
            <a:pathLst>
              <a:path h="7472580" w="7862401">
                <a:moveTo>
                  <a:pt x="0" y="0"/>
                </a:moveTo>
                <a:lnTo>
                  <a:pt x="7862402" y="0"/>
                </a:lnTo>
                <a:lnTo>
                  <a:pt x="7862402" y="7472580"/>
                </a:lnTo>
                <a:lnTo>
                  <a:pt x="0" y="747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21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57991" y="9036806"/>
            <a:ext cx="4343441" cy="870376"/>
            <a:chOff x="0" y="0"/>
            <a:chExt cx="1143952" cy="229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951" cy="229235"/>
            </a:xfrm>
            <a:custGeom>
              <a:avLst/>
              <a:gdLst/>
              <a:ahLst/>
              <a:cxnLst/>
              <a:rect r="r" b="b" t="t" l="l"/>
              <a:pathLst>
                <a:path h="229235" w="1143951">
                  <a:moveTo>
                    <a:pt x="21389" y="0"/>
                  </a:moveTo>
                  <a:lnTo>
                    <a:pt x="1122562" y="0"/>
                  </a:lnTo>
                  <a:cubicBezTo>
                    <a:pt x="1134375" y="0"/>
                    <a:pt x="1143951" y="9576"/>
                    <a:pt x="1143951" y="21389"/>
                  </a:cubicBezTo>
                  <a:lnTo>
                    <a:pt x="1143951" y="207845"/>
                  </a:lnTo>
                  <a:cubicBezTo>
                    <a:pt x="1143951" y="219658"/>
                    <a:pt x="1134375" y="229235"/>
                    <a:pt x="1122562" y="229235"/>
                  </a:cubicBezTo>
                  <a:lnTo>
                    <a:pt x="21389" y="229235"/>
                  </a:lnTo>
                  <a:cubicBezTo>
                    <a:pt x="9576" y="229235"/>
                    <a:pt x="0" y="219658"/>
                    <a:pt x="0" y="207845"/>
                  </a:cubicBezTo>
                  <a:lnTo>
                    <a:pt x="0" y="21389"/>
                  </a:lnTo>
                  <a:cubicBezTo>
                    <a:pt x="0" y="9576"/>
                    <a:pt x="9576" y="0"/>
                    <a:pt x="21389" y="0"/>
                  </a:cubicBezTo>
                  <a:close/>
                </a:path>
              </a:pathLst>
            </a:custGeom>
            <a:solidFill>
              <a:srgbClr val="FFC9B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3952" cy="267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C3224"/>
                  </a:solidFill>
                  <a:latin typeface="Nunito"/>
                </a:rPr>
                <a:t>Un </a:t>
              </a:r>
              <a:r>
                <a:rPr lang="en-US" sz="2000">
                  <a:solidFill>
                    <a:srgbClr val="5C3224"/>
                  </a:solidFill>
                  <a:latin typeface="Nunito Bold"/>
                </a:rPr>
                <a:t>outlier</a:t>
              </a:r>
              <a:r>
                <a:rPr lang="en-US" sz="2000">
                  <a:solidFill>
                    <a:srgbClr val="5C3224"/>
                  </a:solidFill>
                  <a:latin typeface="Nunito"/>
                </a:rPr>
                <a:t>: causato dal valore del Canada nel 2021 che è pari a 124.5.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97403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BOXPLOT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36612" y="1805029"/>
            <a:ext cx="8113217" cy="8113217"/>
          </a:xfrm>
          <a:custGeom>
            <a:avLst/>
            <a:gdLst/>
            <a:ahLst/>
            <a:cxnLst/>
            <a:rect r="r" b="b" t="t" l="l"/>
            <a:pathLst>
              <a:path h="8113217" w="8113217">
                <a:moveTo>
                  <a:pt x="0" y="0"/>
                </a:moveTo>
                <a:lnTo>
                  <a:pt x="8113217" y="0"/>
                </a:lnTo>
                <a:lnTo>
                  <a:pt x="8113217" y="8113217"/>
                </a:lnTo>
                <a:lnTo>
                  <a:pt x="0" y="8113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7403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BOXPLOT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5984" y="1817334"/>
            <a:ext cx="7976033" cy="7976033"/>
          </a:xfrm>
          <a:custGeom>
            <a:avLst/>
            <a:gdLst/>
            <a:ahLst/>
            <a:cxnLst/>
            <a:rect r="r" b="b" t="t" l="l"/>
            <a:pathLst>
              <a:path h="7976033" w="7976033">
                <a:moveTo>
                  <a:pt x="0" y="0"/>
                </a:moveTo>
                <a:lnTo>
                  <a:pt x="7976032" y="0"/>
                </a:lnTo>
                <a:lnTo>
                  <a:pt x="7976032" y="7976033"/>
                </a:lnTo>
                <a:lnTo>
                  <a:pt x="0" y="7976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0610" y="1706587"/>
            <a:ext cx="8086780" cy="8086780"/>
          </a:xfrm>
          <a:custGeom>
            <a:avLst/>
            <a:gdLst/>
            <a:ahLst/>
            <a:cxnLst/>
            <a:rect r="r" b="b" t="t" l="l"/>
            <a:pathLst>
              <a:path h="8086780" w="8086780">
                <a:moveTo>
                  <a:pt x="0" y="0"/>
                </a:moveTo>
                <a:lnTo>
                  <a:pt x="8086780" y="0"/>
                </a:lnTo>
                <a:lnTo>
                  <a:pt x="8086780" y="8086780"/>
                </a:lnTo>
                <a:lnTo>
                  <a:pt x="0" y="8086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4441" y="1706587"/>
            <a:ext cx="8086780" cy="8086780"/>
          </a:xfrm>
          <a:custGeom>
            <a:avLst/>
            <a:gdLst/>
            <a:ahLst/>
            <a:cxnLst/>
            <a:rect r="r" b="b" t="t" l="l"/>
            <a:pathLst>
              <a:path h="8086780" w="8086780">
                <a:moveTo>
                  <a:pt x="0" y="0"/>
                </a:moveTo>
                <a:lnTo>
                  <a:pt x="8086780" y="0"/>
                </a:lnTo>
                <a:lnTo>
                  <a:pt x="8086780" y="8086780"/>
                </a:lnTo>
                <a:lnTo>
                  <a:pt x="0" y="8086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5984" y="1688130"/>
            <a:ext cx="8105237" cy="8105237"/>
          </a:xfrm>
          <a:custGeom>
            <a:avLst/>
            <a:gdLst/>
            <a:ahLst/>
            <a:cxnLst/>
            <a:rect r="r" b="b" t="t" l="l"/>
            <a:pathLst>
              <a:path h="8105237" w="8105237">
                <a:moveTo>
                  <a:pt x="0" y="0"/>
                </a:moveTo>
                <a:lnTo>
                  <a:pt x="8105237" y="0"/>
                </a:lnTo>
                <a:lnTo>
                  <a:pt x="8105237" y="8105237"/>
                </a:lnTo>
                <a:lnTo>
                  <a:pt x="0" y="81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5984" y="1688130"/>
            <a:ext cx="8105237" cy="8105237"/>
          </a:xfrm>
          <a:custGeom>
            <a:avLst/>
            <a:gdLst/>
            <a:ahLst/>
            <a:cxnLst/>
            <a:rect r="r" b="b" t="t" l="l"/>
            <a:pathLst>
              <a:path h="8105237" w="8105237">
                <a:moveTo>
                  <a:pt x="0" y="0"/>
                </a:moveTo>
                <a:lnTo>
                  <a:pt x="8105237" y="0"/>
                </a:lnTo>
                <a:lnTo>
                  <a:pt x="8105237" y="8105237"/>
                </a:lnTo>
                <a:lnTo>
                  <a:pt x="0" y="810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5984" y="1710209"/>
            <a:ext cx="8127316" cy="8127316"/>
          </a:xfrm>
          <a:custGeom>
            <a:avLst/>
            <a:gdLst/>
            <a:ahLst/>
            <a:cxnLst/>
            <a:rect r="r" b="b" t="t" l="l"/>
            <a:pathLst>
              <a:path h="8127316" w="8127316">
                <a:moveTo>
                  <a:pt x="0" y="0"/>
                </a:moveTo>
                <a:lnTo>
                  <a:pt x="8127316" y="0"/>
                </a:lnTo>
                <a:lnTo>
                  <a:pt x="8127316" y="8127316"/>
                </a:lnTo>
                <a:lnTo>
                  <a:pt x="0" y="812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590698">
            <a:off x="-7674595" y="-869052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20732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697654" y="530502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0"/>
                </a:lnTo>
                <a:lnTo>
                  <a:pt x="0" y="13339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3676" y="1028700"/>
            <a:ext cx="13758631" cy="9226550"/>
          </a:xfrm>
          <a:custGeom>
            <a:avLst/>
            <a:gdLst/>
            <a:ahLst/>
            <a:cxnLst/>
            <a:rect r="r" b="b" t="t" l="l"/>
            <a:pathLst>
              <a:path h="9226550" w="13758631">
                <a:moveTo>
                  <a:pt x="0" y="0"/>
                </a:moveTo>
                <a:lnTo>
                  <a:pt x="13758632" y="0"/>
                </a:lnTo>
                <a:lnTo>
                  <a:pt x="13758632" y="9226550"/>
                </a:lnTo>
                <a:lnTo>
                  <a:pt x="0" y="9226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6948" y="-38100"/>
            <a:ext cx="9285360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50"/>
              </a:lnSpc>
              <a:spcBef>
                <a:spcPct val="0"/>
              </a:spcBef>
            </a:pPr>
            <a:r>
              <a:rPr lang="en-US" sz="7000" strike="noStrike" u="none">
                <a:solidFill>
                  <a:srgbClr val="FFB699"/>
                </a:solidFill>
                <a:latin typeface="Nunito Bold Bold"/>
              </a:rPr>
              <a:t>DATASET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5984" y="1693649"/>
            <a:ext cx="8110757" cy="8110757"/>
          </a:xfrm>
          <a:custGeom>
            <a:avLst/>
            <a:gdLst/>
            <a:ahLst/>
            <a:cxnLst/>
            <a:rect r="r" b="b" t="t" l="l"/>
            <a:pathLst>
              <a:path h="8110757" w="8110757">
                <a:moveTo>
                  <a:pt x="0" y="0"/>
                </a:moveTo>
                <a:lnTo>
                  <a:pt x="8110757" y="0"/>
                </a:lnTo>
                <a:lnTo>
                  <a:pt x="8110757" y="8110758"/>
                </a:lnTo>
                <a:lnTo>
                  <a:pt x="0" y="8110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43265" y="3382683"/>
            <a:ext cx="10201470" cy="3915401"/>
            <a:chOff x="0" y="0"/>
            <a:chExt cx="2686807" cy="10312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6807" cy="1031217"/>
            </a:xfrm>
            <a:custGeom>
              <a:avLst/>
              <a:gdLst/>
              <a:ahLst/>
              <a:cxnLst/>
              <a:rect r="r" b="b" t="t" l="l"/>
              <a:pathLst>
                <a:path h="1031217" w="2686807">
                  <a:moveTo>
                    <a:pt x="9107" y="0"/>
                  </a:moveTo>
                  <a:lnTo>
                    <a:pt x="2677700" y="0"/>
                  </a:lnTo>
                  <a:cubicBezTo>
                    <a:pt x="2680115" y="0"/>
                    <a:pt x="2682432" y="959"/>
                    <a:pt x="2684139" y="2667"/>
                  </a:cubicBezTo>
                  <a:cubicBezTo>
                    <a:pt x="2685847" y="4375"/>
                    <a:pt x="2686807" y="6692"/>
                    <a:pt x="2686807" y="9107"/>
                  </a:cubicBezTo>
                  <a:lnTo>
                    <a:pt x="2686807" y="1022110"/>
                  </a:lnTo>
                  <a:cubicBezTo>
                    <a:pt x="2686807" y="1024525"/>
                    <a:pt x="2685847" y="1026842"/>
                    <a:pt x="2684139" y="1028549"/>
                  </a:cubicBezTo>
                  <a:cubicBezTo>
                    <a:pt x="2682432" y="1030257"/>
                    <a:pt x="2680115" y="1031217"/>
                    <a:pt x="2677700" y="1031217"/>
                  </a:cubicBezTo>
                  <a:lnTo>
                    <a:pt x="9107" y="1031217"/>
                  </a:lnTo>
                  <a:cubicBezTo>
                    <a:pt x="6692" y="1031217"/>
                    <a:pt x="4375" y="1030257"/>
                    <a:pt x="2667" y="1028549"/>
                  </a:cubicBezTo>
                  <a:cubicBezTo>
                    <a:pt x="959" y="1026842"/>
                    <a:pt x="0" y="1024525"/>
                    <a:pt x="0" y="1022110"/>
                  </a:cubicBezTo>
                  <a:lnTo>
                    <a:pt x="0" y="9107"/>
                  </a:lnTo>
                  <a:cubicBezTo>
                    <a:pt x="0" y="6692"/>
                    <a:pt x="959" y="4375"/>
                    <a:pt x="2667" y="2667"/>
                  </a:cubicBezTo>
                  <a:cubicBezTo>
                    <a:pt x="4375" y="959"/>
                    <a:pt x="6692" y="0"/>
                    <a:pt x="910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86807" cy="108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5C3224"/>
                  </a:solidFill>
                  <a:latin typeface="Nunito"/>
                </a:rPr>
                <a:t>In alcuni paesi come Austria, Australia, Italia, Lussemburgo e Paesi Bassi i valori sono quasi </a:t>
              </a:r>
              <a:r>
                <a:rPr lang="en-US" sz="3000">
                  <a:solidFill>
                    <a:srgbClr val="5C3224"/>
                  </a:solidFill>
                  <a:latin typeface="Nunito Bold"/>
                </a:rPr>
                <a:t>costanti</a:t>
              </a:r>
              <a:r>
                <a:rPr lang="en-US" sz="3000">
                  <a:solidFill>
                    <a:srgbClr val="5C3224"/>
                  </a:solidFill>
                  <a:latin typeface="Nunito"/>
                </a:rPr>
                <a:t>, quindi non ci sono state variazioni significative. </a:t>
              </a:r>
            </a:p>
            <a:p>
              <a:pPr>
                <a:lnSpc>
                  <a:spcPts val="4200"/>
                </a:lnSpc>
              </a:pPr>
            </a:p>
            <a:p>
              <a:pPr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5C3224"/>
                  </a:solidFill>
                  <a:latin typeface="Nunito"/>
                </a:rPr>
                <a:t>In quasi tutti i paesi e in particolare in Canada e Turchia, invece, c’è stato un </a:t>
              </a:r>
              <a:r>
                <a:rPr lang="en-US" sz="3000">
                  <a:solidFill>
                    <a:srgbClr val="5C3224"/>
                  </a:solidFill>
                  <a:latin typeface="Nunito Bold"/>
                </a:rPr>
                <a:t>incremento</a:t>
              </a:r>
              <a:r>
                <a:rPr lang="en-US" sz="3000">
                  <a:solidFill>
                    <a:srgbClr val="5C3224"/>
                  </a:solidFill>
                  <a:latin typeface="Nunito"/>
                </a:rPr>
                <a:t> importante nel 2019.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71244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SERIE TEMPORALI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43265" y="2944311"/>
            <a:ext cx="10201470" cy="4968240"/>
            <a:chOff x="0" y="0"/>
            <a:chExt cx="2686807" cy="1308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6807" cy="1308508"/>
            </a:xfrm>
            <a:custGeom>
              <a:avLst/>
              <a:gdLst/>
              <a:ahLst/>
              <a:cxnLst/>
              <a:rect r="r" b="b" t="t" l="l"/>
              <a:pathLst>
                <a:path h="1308508" w="2686807">
                  <a:moveTo>
                    <a:pt x="9107" y="0"/>
                  </a:moveTo>
                  <a:lnTo>
                    <a:pt x="2677700" y="0"/>
                  </a:lnTo>
                  <a:cubicBezTo>
                    <a:pt x="2680115" y="0"/>
                    <a:pt x="2682432" y="959"/>
                    <a:pt x="2684139" y="2667"/>
                  </a:cubicBezTo>
                  <a:cubicBezTo>
                    <a:pt x="2685847" y="4375"/>
                    <a:pt x="2686807" y="6692"/>
                    <a:pt x="2686807" y="9107"/>
                  </a:cubicBezTo>
                  <a:lnTo>
                    <a:pt x="2686807" y="1299401"/>
                  </a:lnTo>
                  <a:cubicBezTo>
                    <a:pt x="2686807" y="1301816"/>
                    <a:pt x="2685847" y="1304133"/>
                    <a:pt x="2684139" y="1305841"/>
                  </a:cubicBezTo>
                  <a:cubicBezTo>
                    <a:pt x="2682432" y="1307548"/>
                    <a:pt x="2680115" y="1308508"/>
                    <a:pt x="2677700" y="1308508"/>
                  </a:cubicBezTo>
                  <a:lnTo>
                    <a:pt x="9107" y="1308508"/>
                  </a:lnTo>
                  <a:cubicBezTo>
                    <a:pt x="6692" y="1308508"/>
                    <a:pt x="4375" y="1307548"/>
                    <a:pt x="2667" y="1305841"/>
                  </a:cubicBezTo>
                  <a:cubicBezTo>
                    <a:pt x="959" y="1304133"/>
                    <a:pt x="0" y="1301816"/>
                    <a:pt x="0" y="1299401"/>
                  </a:cubicBezTo>
                  <a:lnTo>
                    <a:pt x="0" y="9107"/>
                  </a:lnTo>
                  <a:cubicBezTo>
                    <a:pt x="0" y="6692"/>
                    <a:pt x="959" y="4375"/>
                    <a:pt x="2667" y="2667"/>
                  </a:cubicBezTo>
                  <a:cubicBezTo>
                    <a:pt x="4375" y="959"/>
                    <a:pt x="6692" y="0"/>
                    <a:pt x="910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86807" cy="1365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C3224"/>
                  </a:solidFill>
                  <a:latin typeface="Nunito"/>
                </a:rPr>
                <a:t>L’</a:t>
              </a:r>
              <a:r>
                <a:rPr lang="en-US" sz="3000">
                  <a:solidFill>
                    <a:srgbClr val="5C3224"/>
                  </a:solidFill>
                  <a:latin typeface="Nunito Bold"/>
                </a:rPr>
                <a:t>obesità</a:t>
              </a:r>
              <a:r>
                <a:rPr lang="en-US" sz="3000">
                  <a:solidFill>
                    <a:srgbClr val="5C3224"/>
                  </a:solidFill>
                  <a:latin typeface="Nunito"/>
                </a:rPr>
                <a:t> è definita come un eccesso di grasso corporeo che può portare a una serie di problemi di salute, tra cui l’insulino-resistenza e il diabete di tipo 2.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C3224"/>
                  </a:solidFill>
                  <a:latin typeface="Nunito"/>
                </a:rPr>
                <a:t> La misura più utilizzata si basa sull’indice di massa corporea (</a:t>
              </a:r>
              <a:r>
                <a:rPr lang="en-US" sz="3000">
                  <a:solidFill>
                    <a:srgbClr val="5C3224"/>
                  </a:solidFill>
                  <a:latin typeface="Nunito Bold"/>
                </a:rPr>
                <a:t>BMI</a:t>
              </a:r>
              <a:r>
                <a:rPr lang="en-US" sz="3000">
                  <a:solidFill>
                    <a:srgbClr val="5C3224"/>
                  </a:solidFill>
                  <a:latin typeface="Nunito"/>
                </a:rPr>
                <a:t>), che è un numero unico che valuta il peso di un individuo in relazione all’altezza.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5C3224"/>
                  </a:solidFill>
                  <a:latin typeface="Nunito"/>
                </a:rPr>
                <a:t>Gli adulti con un BMI compreso tra 25 e 30 sono definiti </a:t>
              </a:r>
              <a:r>
                <a:rPr lang="en-US" sz="3000">
                  <a:solidFill>
                    <a:srgbClr val="5C3224"/>
                  </a:solidFill>
                  <a:latin typeface="Nunito Bold"/>
                </a:rPr>
                <a:t>sovrappeso</a:t>
              </a:r>
              <a:r>
                <a:rPr lang="en-US" sz="3000">
                  <a:solidFill>
                    <a:srgbClr val="5C3224"/>
                  </a:solidFill>
                  <a:latin typeface="Nunito"/>
                </a:rPr>
                <a:t>, mentre quelli con un BMI pari o superiore a 30 sono </a:t>
              </a:r>
              <a:r>
                <a:rPr lang="en-US" sz="3000">
                  <a:solidFill>
                    <a:srgbClr val="5C3224"/>
                  </a:solidFill>
                  <a:latin typeface="Nunito Bold"/>
                </a:rPr>
                <a:t>obesi</a:t>
              </a:r>
              <a:r>
                <a:rPr lang="en-US" sz="3000">
                  <a:solidFill>
                    <a:srgbClr val="5C3224"/>
                  </a:solidFill>
                  <a:latin typeface="Nunito"/>
                </a:rPr>
                <a:t>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41133" y="7246126"/>
            <a:ext cx="2348397" cy="1567021"/>
          </a:xfrm>
          <a:custGeom>
            <a:avLst/>
            <a:gdLst/>
            <a:ahLst/>
            <a:cxnLst/>
            <a:rect r="r" b="b" t="t" l="l"/>
            <a:pathLst>
              <a:path h="1567021" w="2348397">
                <a:moveTo>
                  <a:pt x="0" y="0"/>
                </a:moveTo>
                <a:lnTo>
                  <a:pt x="2348397" y="0"/>
                </a:lnTo>
                <a:lnTo>
                  <a:pt x="2348397" y="1567021"/>
                </a:lnTo>
                <a:lnTo>
                  <a:pt x="0" y="1567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46180" y="1028700"/>
            <a:ext cx="2092014" cy="2890520"/>
          </a:xfrm>
          <a:custGeom>
            <a:avLst/>
            <a:gdLst/>
            <a:ahLst/>
            <a:cxnLst/>
            <a:rect r="r" b="b" t="t" l="l"/>
            <a:pathLst>
              <a:path h="2890520" w="2092014">
                <a:moveTo>
                  <a:pt x="0" y="0"/>
                </a:moveTo>
                <a:lnTo>
                  <a:pt x="2092015" y="0"/>
                </a:lnTo>
                <a:lnTo>
                  <a:pt x="2092015" y="2890520"/>
                </a:lnTo>
                <a:lnTo>
                  <a:pt x="0" y="2890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00240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POSSIBILI CAUSE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43265" y="2944311"/>
            <a:ext cx="10201470" cy="4968240"/>
            <a:chOff x="0" y="0"/>
            <a:chExt cx="2686807" cy="1308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6807" cy="1308508"/>
            </a:xfrm>
            <a:custGeom>
              <a:avLst/>
              <a:gdLst/>
              <a:ahLst/>
              <a:cxnLst/>
              <a:rect r="r" b="b" t="t" l="l"/>
              <a:pathLst>
                <a:path h="1308508" w="2686807">
                  <a:moveTo>
                    <a:pt x="9107" y="0"/>
                  </a:moveTo>
                  <a:lnTo>
                    <a:pt x="2677700" y="0"/>
                  </a:lnTo>
                  <a:cubicBezTo>
                    <a:pt x="2680115" y="0"/>
                    <a:pt x="2682432" y="959"/>
                    <a:pt x="2684139" y="2667"/>
                  </a:cubicBezTo>
                  <a:cubicBezTo>
                    <a:pt x="2685847" y="4375"/>
                    <a:pt x="2686807" y="6692"/>
                    <a:pt x="2686807" y="9107"/>
                  </a:cubicBezTo>
                  <a:lnTo>
                    <a:pt x="2686807" y="1299401"/>
                  </a:lnTo>
                  <a:cubicBezTo>
                    <a:pt x="2686807" y="1301816"/>
                    <a:pt x="2685847" y="1304133"/>
                    <a:pt x="2684139" y="1305841"/>
                  </a:cubicBezTo>
                  <a:cubicBezTo>
                    <a:pt x="2682432" y="1307548"/>
                    <a:pt x="2680115" y="1308508"/>
                    <a:pt x="2677700" y="1308508"/>
                  </a:cubicBezTo>
                  <a:lnTo>
                    <a:pt x="9107" y="1308508"/>
                  </a:lnTo>
                  <a:cubicBezTo>
                    <a:pt x="6692" y="1308508"/>
                    <a:pt x="4375" y="1307548"/>
                    <a:pt x="2667" y="1305841"/>
                  </a:cubicBezTo>
                  <a:cubicBezTo>
                    <a:pt x="959" y="1304133"/>
                    <a:pt x="0" y="1301816"/>
                    <a:pt x="0" y="1299401"/>
                  </a:cubicBezTo>
                  <a:lnTo>
                    <a:pt x="0" y="9107"/>
                  </a:lnTo>
                  <a:cubicBezTo>
                    <a:pt x="0" y="6692"/>
                    <a:pt x="959" y="4375"/>
                    <a:pt x="2667" y="2667"/>
                  </a:cubicBezTo>
                  <a:cubicBezTo>
                    <a:pt x="4375" y="959"/>
                    <a:pt x="6692" y="0"/>
                    <a:pt x="910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86807" cy="1365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43265" y="2944311"/>
            <a:ext cx="10201470" cy="5738327"/>
          </a:xfrm>
          <a:custGeom>
            <a:avLst/>
            <a:gdLst/>
            <a:ahLst/>
            <a:cxnLst/>
            <a:rect r="r" b="b" t="t" l="l"/>
            <a:pathLst>
              <a:path h="5738327" w="10201470">
                <a:moveTo>
                  <a:pt x="0" y="0"/>
                </a:moveTo>
                <a:lnTo>
                  <a:pt x="10201470" y="0"/>
                </a:lnTo>
                <a:lnTo>
                  <a:pt x="10201470" y="5738327"/>
                </a:lnTo>
                <a:lnTo>
                  <a:pt x="0" y="5738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46180" y="1028700"/>
            <a:ext cx="2092014" cy="2890520"/>
          </a:xfrm>
          <a:custGeom>
            <a:avLst/>
            <a:gdLst/>
            <a:ahLst/>
            <a:cxnLst/>
            <a:rect r="r" b="b" t="t" l="l"/>
            <a:pathLst>
              <a:path h="2890520" w="2092014">
                <a:moveTo>
                  <a:pt x="0" y="0"/>
                </a:moveTo>
                <a:lnTo>
                  <a:pt x="2092015" y="0"/>
                </a:lnTo>
                <a:lnTo>
                  <a:pt x="2092015" y="2890520"/>
                </a:lnTo>
                <a:lnTo>
                  <a:pt x="0" y="289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41133" y="7246126"/>
            <a:ext cx="2348397" cy="1567021"/>
          </a:xfrm>
          <a:custGeom>
            <a:avLst/>
            <a:gdLst/>
            <a:ahLst/>
            <a:cxnLst/>
            <a:rect r="r" b="b" t="t" l="l"/>
            <a:pathLst>
              <a:path h="1567021" w="2348397">
                <a:moveTo>
                  <a:pt x="0" y="0"/>
                </a:moveTo>
                <a:lnTo>
                  <a:pt x="2348397" y="0"/>
                </a:lnTo>
                <a:lnTo>
                  <a:pt x="2348397" y="1567021"/>
                </a:lnTo>
                <a:lnTo>
                  <a:pt x="0" y="1567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0240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POSSIBILI CAUSE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96793" y="8953286"/>
            <a:ext cx="5694414" cy="101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</a:pPr>
            <a:r>
              <a:rPr lang="en-US" sz="2129">
                <a:solidFill>
                  <a:srgbClr val="000000"/>
                </a:solidFill>
                <a:latin typeface="Nunito Bold"/>
              </a:rPr>
              <a:t>CILE: ALTO TASSO DI OBESITÀ (67.7)</a:t>
            </a:r>
          </a:p>
          <a:p>
            <a:pPr algn="ctr">
              <a:lnSpc>
                <a:spcPts val="2661"/>
              </a:lnSpc>
            </a:pPr>
            <a:r>
              <a:rPr lang="en-US" sz="2129">
                <a:solidFill>
                  <a:srgbClr val="000000"/>
                </a:solidFill>
                <a:latin typeface="Nunito Bold"/>
              </a:rPr>
              <a:t>FRANCIA: BASSO TASSO DI OBESITÀ (46.3)</a:t>
            </a:r>
          </a:p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Nunito Bold"/>
              </a:rPr>
              <a:t>COREA: (36.7)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79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81260" y="-3016228"/>
            <a:ext cx="22392332" cy="18972413"/>
          </a:xfrm>
          <a:custGeom>
            <a:avLst/>
            <a:gdLst/>
            <a:ahLst/>
            <a:cxnLst/>
            <a:rect r="r" b="b" t="t" l="l"/>
            <a:pathLst>
              <a:path h="18972413" w="22392332">
                <a:moveTo>
                  <a:pt x="0" y="0"/>
                </a:moveTo>
                <a:lnTo>
                  <a:pt x="22392332" y="0"/>
                </a:lnTo>
                <a:lnTo>
                  <a:pt x="22392332" y="18972412"/>
                </a:lnTo>
                <a:lnTo>
                  <a:pt x="0" y="189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6411" y="2377149"/>
            <a:ext cx="10048324" cy="6748677"/>
          </a:xfrm>
          <a:custGeom>
            <a:avLst/>
            <a:gdLst/>
            <a:ahLst/>
            <a:cxnLst/>
            <a:rect r="r" b="b" t="t" l="l"/>
            <a:pathLst>
              <a:path h="6748677" w="10048324">
                <a:moveTo>
                  <a:pt x="0" y="0"/>
                </a:moveTo>
                <a:lnTo>
                  <a:pt x="10048324" y="0"/>
                </a:lnTo>
                <a:lnTo>
                  <a:pt x="10048324" y="6748677"/>
                </a:lnTo>
                <a:lnTo>
                  <a:pt x="0" y="6748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80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342428">
            <a:off x="-3763605" y="-4074770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6180" y="1028700"/>
            <a:ext cx="2092014" cy="2890520"/>
          </a:xfrm>
          <a:custGeom>
            <a:avLst/>
            <a:gdLst/>
            <a:ahLst/>
            <a:cxnLst/>
            <a:rect r="r" b="b" t="t" l="l"/>
            <a:pathLst>
              <a:path h="2890520" w="2092014">
                <a:moveTo>
                  <a:pt x="0" y="0"/>
                </a:moveTo>
                <a:lnTo>
                  <a:pt x="2092015" y="0"/>
                </a:lnTo>
                <a:lnTo>
                  <a:pt x="2092015" y="2890520"/>
                </a:lnTo>
                <a:lnTo>
                  <a:pt x="0" y="289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41133" y="7246126"/>
            <a:ext cx="2348397" cy="1567021"/>
          </a:xfrm>
          <a:custGeom>
            <a:avLst/>
            <a:gdLst/>
            <a:ahLst/>
            <a:cxnLst/>
            <a:rect r="r" b="b" t="t" l="l"/>
            <a:pathLst>
              <a:path h="1567021" w="2348397">
                <a:moveTo>
                  <a:pt x="0" y="0"/>
                </a:moveTo>
                <a:lnTo>
                  <a:pt x="2348397" y="0"/>
                </a:lnTo>
                <a:lnTo>
                  <a:pt x="2348397" y="1567021"/>
                </a:lnTo>
                <a:lnTo>
                  <a:pt x="0" y="1567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0240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POSSIBILI CAUSE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4726" y="3808861"/>
            <a:ext cx="12710757" cy="4671775"/>
            <a:chOff x="0" y="0"/>
            <a:chExt cx="3347689" cy="123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7689" cy="1230426"/>
            </a:xfrm>
            <a:custGeom>
              <a:avLst/>
              <a:gdLst/>
              <a:ahLst/>
              <a:cxnLst/>
              <a:rect r="r" b="b" t="t" l="l"/>
              <a:pathLst>
                <a:path h="1230426" w="3347689">
                  <a:moveTo>
                    <a:pt x="7309" y="0"/>
                  </a:moveTo>
                  <a:lnTo>
                    <a:pt x="3340380" y="0"/>
                  </a:lnTo>
                  <a:cubicBezTo>
                    <a:pt x="3344417" y="0"/>
                    <a:pt x="3347689" y="3272"/>
                    <a:pt x="3347689" y="7309"/>
                  </a:cubicBezTo>
                  <a:lnTo>
                    <a:pt x="3347689" y="1223117"/>
                  </a:lnTo>
                  <a:cubicBezTo>
                    <a:pt x="3347689" y="1227154"/>
                    <a:pt x="3344417" y="1230426"/>
                    <a:pt x="3340380" y="1230426"/>
                  </a:cubicBezTo>
                  <a:lnTo>
                    <a:pt x="7309" y="1230426"/>
                  </a:lnTo>
                  <a:cubicBezTo>
                    <a:pt x="3272" y="1230426"/>
                    <a:pt x="0" y="1227154"/>
                    <a:pt x="0" y="1223117"/>
                  </a:cubicBezTo>
                  <a:lnTo>
                    <a:pt x="0" y="7309"/>
                  </a:lnTo>
                  <a:cubicBezTo>
                    <a:pt x="0" y="3272"/>
                    <a:pt x="3272" y="0"/>
                    <a:pt x="7309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347689" cy="128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statistica descrittiva</a:t>
              </a:r>
              <a:r>
                <a:rPr lang="en-US" sz="3400">
                  <a:solidFill>
                    <a:srgbClr val="5C3224"/>
                  </a:solidFill>
                  <a:latin typeface="Nunito"/>
                </a:rPr>
                <a:t> è costituita da un insieme di metodi di natura logica e matematica atti a raccogliere, elaborare, analizzare ed interpretare dati allo scopo di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descrivere fenomeni collettivi</a:t>
              </a:r>
              <a:r>
                <a:rPr lang="en-US" sz="3400">
                  <a:solidFill>
                    <a:srgbClr val="5C3224"/>
                  </a:solidFill>
                  <a:latin typeface="Nunito"/>
                </a:rPr>
                <a:t> e di estendere la descrizione di certi fenomeni osservati ad altri fenomeni dello stesso tipo non ancora osservati. 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E’ utilizzata per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analizzare</a:t>
              </a:r>
              <a:r>
                <a:rPr lang="en-US" sz="3400">
                  <a:solidFill>
                    <a:srgbClr val="5C3224"/>
                  </a:solidFill>
                  <a:latin typeface="Nunito"/>
                </a:rPr>
                <a:t> il comportamento dei fenomeni oggetto di studio tramite misure di sintesi.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294281">
            <a:off x="-10544543" y="-352105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232614">
            <a:off x="-3407575" y="-3501735"/>
            <a:ext cx="7629624" cy="8260420"/>
          </a:xfrm>
          <a:custGeom>
            <a:avLst/>
            <a:gdLst/>
            <a:ahLst/>
            <a:cxnLst/>
            <a:rect r="r" b="b" t="t" l="l"/>
            <a:pathLst>
              <a:path h="8260420" w="7629624">
                <a:moveTo>
                  <a:pt x="0" y="0"/>
                </a:moveTo>
                <a:lnTo>
                  <a:pt x="7629625" y="0"/>
                </a:lnTo>
                <a:lnTo>
                  <a:pt x="7629625" y="8260420"/>
                </a:lnTo>
                <a:lnTo>
                  <a:pt x="0" y="8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75023" y="590375"/>
            <a:ext cx="11137954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STATISTICA DESCRITTIVA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94281">
            <a:off x="-10544543" y="-352105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32614">
            <a:off x="-3407575" y="-3501735"/>
            <a:ext cx="7629624" cy="8260420"/>
          </a:xfrm>
          <a:custGeom>
            <a:avLst/>
            <a:gdLst/>
            <a:ahLst/>
            <a:cxnLst/>
            <a:rect r="r" b="b" t="t" l="l"/>
            <a:pathLst>
              <a:path h="8260420" w="7629624">
                <a:moveTo>
                  <a:pt x="0" y="0"/>
                </a:moveTo>
                <a:lnTo>
                  <a:pt x="7629625" y="0"/>
                </a:lnTo>
                <a:lnTo>
                  <a:pt x="7629625" y="8260420"/>
                </a:lnTo>
                <a:lnTo>
                  <a:pt x="0" y="8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99393" y="3621491"/>
            <a:ext cx="10695492" cy="4050291"/>
          </a:xfrm>
          <a:custGeom>
            <a:avLst/>
            <a:gdLst/>
            <a:ahLst/>
            <a:cxnLst/>
            <a:rect r="r" b="b" t="t" l="l"/>
            <a:pathLst>
              <a:path h="4050291" w="10695492">
                <a:moveTo>
                  <a:pt x="0" y="0"/>
                </a:moveTo>
                <a:lnTo>
                  <a:pt x="10695492" y="0"/>
                </a:lnTo>
                <a:lnTo>
                  <a:pt x="10695492" y="4050291"/>
                </a:lnTo>
                <a:lnTo>
                  <a:pt x="0" y="4050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7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5797" y="3721111"/>
            <a:ext cx="4213503" cy="3851051"/>
          </a:xfrm>
          <a:custGeom>
            <a:avLst/>
            <a:gdLst/>
            <a:ahLst/>
            <a:cxnLst/>
            <a:rect r="r" b="b" t="t" l="l"/>
            <a:pathLst>
              <a:path h="3851051" w="4213503">
                <a:moveTo>
                  <a:pt x="0" y="0"/>
                </a:moveTo>
                <a:lnTo>
                  <a:pt x="4213503" y="0"/>
                </a:lnTo>
                <a:lnTo>
                  <a:pt x="4213503" y="3851051"/>
                </a:lnTo>
                <a:lnTo>
                  <a:pt x="0" y="3851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75023" y="590375"/>
            <a:ext cx="11137954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2169AC"/>
                </a:solidFill>
                <a:latin typeface="Nunito Bold Bold"/>
              </a:rPr>
              <a:t>STATISTICA DESCRITTIVA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501231" y="8139379"/>
            <a:ext cx="5285538" cy="1905001"/>
            <a:chOff x="0" y="0"/>
            <a:chExt cx="1392076" cy="5017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2076" cy="501729"/>
            </a:xfrm>
            <a:custGeom>
              <a:avLst/>
              <a:gdLst/>
              <a:ahLst/>
              <a:cxnLst/>
              <a:rect r="r" b="b" t="t" l="l"/>
              <a:pathLst>
                <a:path h="501729" w="1392076">
                  <a:moveTo>
                    <a:pt x="17577" y="0"/>
                  </a:moveTo>
                  <a:lnTo>
                    <a:pt x="1374499" y="0"/>
                  </a:lnTo>
                  <a:cubicBezTo>
                    <a:pt x="1384207" y="0"/>
                    <a:pt x="1392076" y="7869"/>
                    <a:pt x="1392076" y="17577"/>
                  </a:cubicBezTo>
                  <a:lnTo>
                    <a:pt x="1392076" y="484152"/>
                  </a:lnTo>
                  <a:cubicBezTo>
                    <a:pt x="1392076" y="493859"/>
                    <a:pt x="1384207" y="501729"/>
                    <a:pt x="1374499" y="501729"/>
                  </a:cubicBezTo>
                  <a:lnTo>
                    <a:pt x="17577" y="501729"/>
                  </a:lnTo>
                  <a:cubicBezTo>
                    <a:pt x="7869" y="501729"/>
                    <a:pt x="0" y="493859"/>
                    <a:pt x="0" y="484152"/>
                  </a:cubicBezTo>
                  <a:lnTo>
                    <a:pt x="0" y="17577"/>
                  </a:lnTo>
                  <a:cubicBezTo>
                    <a:pt x="0" y="7869"/>
                    <a:pt x="7869" y="0"/>
                    <a:pt x="1757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92076" cy="55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 In R per calcolare le statistiche descrittive di tutte le variabili numeriche contenute nel data frame si usa la funzione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descr(dfDiabete)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94281">
            <a:off x="-10544543" y="-352105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32614">
            <a:off x="-3407575" y="-3501735"/>
            <a:ext cx="7629624" cy="8260420"/>
          </a:xfrm>
          <a:custGeom>
            <a:avLst/>
            <a:gdLst/>
            <a:ahLst/>
            <a:cxnLst/>
            <a:rect r="r" b="b" t="t" l="l"/>
            <a:pathLst>
              <a:path h="8260420" w="7629624">
                <a:moveTo>
                  <a:pt x="0" y="0"/>
                </a:moveTo>
                <a:lnTo>
                  <a:pt x="7629625" y="0"/>
                </a:lnTo>
                <a:lnTo>
                  <a:pt x="7629625" y="8260420"/>
                </a:lnTo>
                <a:lnTo>
                  <a:pt x="0" y="8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45336" y="3213049"/>
            <a:ext cx="12991094" cy="3657601"/>
            <a:chOff x="0" y="0"/>
            <a:chExt cx="3421523" cy="963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1523" cy="963319"/>
            </a:xfrm>
            <a:custGeom>
              <a:avLst/>
              <a:gdLst/>
              <a:ahLst/>
              <a:cxnLst/>
              <a:rect r="r" b="b" t="t" l="l"/>
              <a:pathLst>
                <a:path h="963319" w="3421523">
                  <a:moveTo>
                    <a:pt x="7151" y="0"/>
                  </a:moveTo>
                  <a:lnTo>
                    <a:pt x="3414372" y="0"/>
                  </a:lnTo>
                  <a:cubicBezTo>
                    <a:pt x="3418321" y="0"/>
                    <a:pt x="3421523" y="3202"/>
                    <a:pt x="3421523" y="7151"/>
                  </a:cubicBezTo>
                  <a:lnTo>
                    <a:pt x="3421523" y="956167"/>
                  </a:lnTo>
                  <a:cubicBezTo>
                    <a:pt x="3421523" y="958064"/>
                    <a:pt x="3420769" y="959883"/>
                    <a:pt x="3419428" y="961224"/>
                  </a:cubicBezTo>
                  <a:cubicBezTo>
                    <a:pt x="3418087" y="962565"/>
                    <a:pt x="3416268" y="963319"/>
                    <a:pt x="3414372" y="963319"/>
                  </a:cubicBezTo>
                  <a:lnTo>
                    <a:pt x="7151" y="963319"/>
                  </a:lnTo>
                  <a:cubicBezTo>
                    <a:pt x="3202" y="963319"/>
                    <a:pt x="0" y="960117"/>
                    <a:pt x="0" y="956167"/>
                  </a:cubicBezTo>
                  <a:lnTo>
                    <a:pt x="0" y="7151"/>
                  </a:lnTo>
                  <a:cubicBezTo>
                    <a:pt x="0" y="3202"/>
                    <a:pt x="3202" y="0"/>
                    <a:pt x="715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421523" cy="1020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funzione di distribuzione empirica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è definita a partire dalle frequenze relative cumulative. Consideriamo una variabile quantitativa e indichiamo con z1, z2, ..., zk i valori distinti da essa assunti e assumiamo che essi siano ordinati in ordine crescente. Denotiamo con n1 il numero di volte in cui ciascun valore zi è presente nel campione, ossia la frequenza assoluta, e con fi = ni/n le frequenze relative.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Le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frequenze relative cumulative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sono Fi = f1 + f2 + ... + fi = (n1 + n2 + ...ni)/n,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(i = 1, 2, ...k) dove Fi rappresenta la proporzione dei dati del campione minori o uguali di zi.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La funzione di distribuzione empirica F(x) è così definita: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67513" y="7128696"/>
            <a:ext cx="6746741" cy="2129604"/>
          </a:xfrm>
          <a:custGeom>
            <a:avLst/>
            <a:gdLst/>
            <a:ahLst/>
            <a:cxnLst/>
            <a:rect r="r" b="b" t="t" l="l"/>
            <a:pathLst>
              <a:path h="2129604" w="6746741">
                <a:moveTo>
                  <a:pt x="0" y="0"/>
                </a:moveTo>
                <a:lnTo>
                  <a:pt x="6746741" y="0"/>
                </a:lnTo>
                <a:lnTo>
                  <a:pt x="6746741" y="2129604"/>
                </a:lnTo>
                <a:lnTo>
                  <a:pt x="0" y="2129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09" t="-13489" r="-6261" b="-634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75023" y="590375"/>
            <a:ext cx="11137954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FUNZIONE DI DISTRIBUZIONE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294281">
            <a:off x="-10544543" y="-3521056"/>
            <a:ext cx="16333616" cy="13839027"/>
          </a:xfrm>
          <a:custGeom>
            <a:avLst/>
            <a:gdLst/>
            <a:ahLst/>
            <a:cxnLst/>
            <a:rect r="r" b="b" t="t" l="l"/>
            <a:pathLst>
              <a:path h="13839027" w="16333616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32614">
            <a:off x="-3407575" y="-3501735"/>
            <a:ext cx="7629624" cy="8260420"/>
          </a:xfrm>
          <a:custGeom>
            <a:avLst/>
            <a:gdLst/>
            <a:ahLst/>
            <a:cxnLst/>
            <a:rect r="r" b="b" t="t" l="l"/>
            <a:pathLst>
              <a:path h="8260420" w="7629624">
                <a:moveTo>
                  <a:pt x="0" y="0"/>
                </a:moveTo>
                <a:lnTo>
                  <a:pt x="7629625" y="0"/>
                </a:lnTo>
                <a:lnTo>
                  <a:pt x="7629625" y="8260420"/>
                </a:lnTo>
                <a:lnTo>
                  <a:pt x="0" y="8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65348" y="3398457"/>
            <a:ext cx="5667486" cy="5262538"/>
            <a:chOff x="0" y="0"/>
            <a:chExt cx="1492671" cy="13860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2671" cy="1386018"/>
            </a:xfrm>
            <a:custGeom>
              <a:avLst/>
              <a:gdLst/>
              <a:ahLst/>
              <a:cxnLst/>
              <a:rect r="r" b="b" t="t" l="l"/>
              <a:pathLst>
                <a:path h="1386018" w="1492671">
                  <a:moveTo>
                    <a:pt x="16392" y="0"/>
                  </a:moveTo>
                  <a:lnTo>
                    <a:pt x="1476279" y="0"/>
                  </a:lnTo>
                  <a:cubicBezTo>
                    <a:pt x="1480626" y="0"/>
                    <a:pt x="1484796" y="1727"/>
                    <a:pt x="1487870" y="4801"/>
                  </a:cubicBezTo>
                  <a:cubicBezTo>
                    <a:pt x="1490944" y="7875"/>
                    <a:pt x="1492671" y="12045"/>
                    <a:pt x="1492671" y="16392"/>
                  </a:cubicBezTo>
                  <a:lnTo>
                    <a:pt x="1492671" y="1369626"/>
                  </a:lnTo>
                  <a:cubicBezTo>
                    <a:pt x="1492671" y="1378679"/>
                    <a:pt x="1485332" y="1386018"/>
                    <a:pt x="1476279" y="1386018"/>
                  </a:cubicBezTo>
                  <a:lnTo>
                    <a:pt x="16392" y="1386018"/>
                  </a:lnTo>
                  <a:cubicBezTo>
                    <a:pt x="12045" y="1386018"/>
                    <a:pt x="7875" y="1384291"/>
                    <a:pt x="4801" y="1381217"/>
                  </a:cubicBezTo>
                  <a:cubicBezTo>
                    <a:pt x="1727" y="1378143"/>
                    <a:pt x="0" y="1373973"/>
                    <a:pt x="0" y="1369626"/>
                  </a:cubicBezTo>
                  <a:lnTo>
                    <a:pt x="0" y="16392"/>
                  </a:lnTo>
                  <a:cubicBezTo>
                    <a:pt x="0" y="12045"/>
                    <a:pt x="1727" y="7875"/>
                    <a:pt x="4801" y="4801"/>
                  </a:cubicBezTo>
                  <a:cubicBezTo>
                    <a:pt x="7875" y="1727"/>
                    <a:pt x="12045" y="0"/>
                    <a:pt x="1639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92671" cy="1443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Non decrescente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assume il valore a sinistra in corrispondenza ad ogni punto di salto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vale 0 per ogni valore minore dell’osservazione minima  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vale 1 per ogni valore maggiore o uguale dell’osservazione massima.</a:t>
              </a:r>
            </a:p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In R è possibile utilizzare la funzione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 ecdf()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per disegnare il grafico della funzione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85561" y="628475"/>
            <a:ext cx="9084482" cy="9084482"/>
          </a:xfrm>
          <a:custGeom>
            <a:avLst/>
            <a:gdLst/>
            <a:ahLst/>
            <a:cxnLst/>
            <a:rect r="r" b="b" t="t" l="l"/>
            <a:pathLst>
              <a:path h="9084482" w="9084482">
                <a:moveTo>
                  <a:pt x="0" y="0"/>
                </a:moveTo>
                <a:lnTo>
                  <a:pt x="9084482" y="0"/>
                </a:lnTo>
                <a:lnTo>
                  <a:pt x="9084482" y="9084482"/>
                </a:lnTo>
                <a:lnTo>
                  <a:pt x="0" y="9084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4128" y="3308309"/>
            <a:ext cx="10178907" cy="3670382"/>
          </a:xfrm>
          <a:custGeom>
            <a:avLst/>
            <a:gdLst/>
            <a:ahLst/>
            <a:cxnLst/>
            <a:rect r="r" b="b" t="t" l="l"/>
            <a:pathLst>
              <a:path h="3670382" w="10178907">
                <a:moveTo>
                  <a:pt x="0" y="0"/>
                </a:moveTo>
                <a:lnTo>
                  <a:pt x="10178907" y="0"/>
                </a:lnTo>
                <a:lnTo>
                  <a:pt x="10178907" y="3670382"/>
                </a:lnTo>
                <a:lnTo>
                  <a:pt x="0" y="3670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94400" y="7288767"/>
            <a:ext cx="6154296" cy="2471224"/>
            <a:chOff x="0" y="0"/>
            <a:chExt cx="1620884" cy="650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0884" cy="650857"/>
            </a:xfrm>
            <a:custGeom>
              <a:avLst/>
              <a:gdLst/>
              <a:ahLst/>
              <a:cxnLst/>
              <a:rect r="r" b="b" t="t" l="l"/>
              <a:pathLst>
                <a:path h="650857" w="1620884">
                  <a:moveTo>
                    <a:pt x="15096" y="0"/>
                  </a:moveTo>
                  <a:lnTo>
                    <a:pt x="1605789" y="0"/>
                  </a:lnTo>
                  <a:cubicBezTo>
                    <a:pt x="1614126" y="0"/>
                    <a:pt x="1620884" y="6759"/>
                    <a:pt x="1620884" y="15096"/>
                  </a:cubicBezTo>
                  <a:lnTo>
                    <a:pt x="1620884" y="635762"/>
                  </a:lnTo>
                  <a:cubicBezTo>
                    <a:pt x="1620884" y="644099"/>
                    <a:pt x="1614126" y="650857"/>
                    <a:pt x="1605789" y="650857"/>
                  </a:cubicBezTo>
                  <a:lnTo>
                    <a:pt x="15096" y="650857"/>
                  </a:lnTo>
                  <a:cubicBezTo>
                    <a:pt x="6759" y="650857"/>
                    <a:pt x="0" y="644099"/>
                    <a:pt x="0" y="635762"/>
                  </a:cubicBezTo>
                  <a:lnTo>
                    <a:pt x="0" y="15096"/>
                  </a:lnTo>
                  <a:cubicBezTo>
                    <a:pt x="0" y="6759"/>
                    <a:pt x="6759" y="0"/>
                    <a:pt x="150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20884" cy="708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Gli indici di sintesi, detti anche statistiche, sono utili a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descrivere dei dati numerici.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Si dividono in misure di centralità e dispersione dei dati.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In R usiamo la funzione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 summary()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INDICI DI SINTESI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08294">
            <a:off x="-6886809" y="2702447"/>
            <a:ext cx="15030108" cy="16272755"/>
          </a:xfrm>
          <a:custGeom>
            <a:avLst/>
            <a:gdLst/>
            <a:ahLst/>
            <a:cxnLst/>
            <a:rect r="r" b="b" t="t" l="l"/>
            <a:pathLst>
              <a:path h="16272755" w="15030108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98310">
            <a:off x="11574186" y="-5252993"/>
            <a:ext cx="8955179" cy="9695568"/>
          </a:xfrm>
          <a:custGeom>
            <a:avLst/>
            <a:gdLst/>
            <a:ahLst/>
            <a:cxnLst/>
            <a:rect r="r" b="b" t="t" l="l"/>
            <a:pathLst>
              <a:path h="9695568" w="8955179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9087" y="4293622"/>
            <a:ext cx="15259105" cy="355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88079" indent="-544040" lvl="1">
              <a:lnSpc>
                <a:spcPts val="7055"/>
              </a:lnSpc>
              <a:buFont typeface="Arial"/>
              <a:buChar char="•"/>
            </a:pPr>
            <a:r>
              <a:rPr lang="en-US" sz="5039">
                <a:solidFill>
                  <a:srgbClr val="2169AC"/>
                </a:solidFill>
                <a:latin typeface="Nunito"/>
              </a:rPr>
              <a:t>Facilitare la comprensione</a:t>
            </a:r>
          </a:p>
          <a:p>
            <a:pPr marL="1088079" indent="-544040" lvl="1">
              <a:lnSpc>
                <a:spcPts val="7055"/>
              </a:lnSpc>
              <a:buFont typeface="Arial"/>
              <a:buChar char="•"/>
            </a:pPr>
            <a:r>
              <a:rPr lang="en-US" sz="5039">
                <a:solidFill>
                  <a:srgbClr val="2169AC"/>
                </a:solidFill>
                <a:latin typeface="Nunito"/>
              </a:rPr>
              <a:t>Individuare pattern e tendenze</a:t>
            </a:r>
          </a:p>
          <a:p>
            <a:pPr marL="1088079" indent="-544040" lvl="1">
              <a:lnSpc>
                <a:spcPts val="7055"/>
              </a:lnSpc>
              <a:buFont typeface="Arial"/>
              <a:buChar char="•"/>
            </a:pPr>
            <a:r>
              <a:rPr lang="en-US" sz="5039">
                <a:solidFill>
                  <a:srgbClr val="2169AC"/>
                </a:solidFill>
                <a:latin typeface="Nunito"/>
              </a:rPr>
              <a:t>Fare confronti</a:t>
            </a:r>
          </a:p>
          <a:p>
            <a:pPr marL="1088079" indent="-544040" lvl="1">
              <a:lnSpc>
                <a:spcPts val="7055"/>
              </a:lnSpc>
              <a:buFont typeface="Arial"/>
              <a:buChar char="•"/>
            </a:pPr>
            <a:r>
              <a:rPr lang="en-US" sz="5039">
                <a:solidFill>
                  <a:srgbClr val="2169AC"/>
                </a:solidFill>
                <a:latin typeface="Nunito"/>
              </a:rPr>
              <a:t>Comunicare i risultati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9087" y="2405797"/>
            <a:ext cx="10146439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50"/>
              </a:lnSpc>
              <a:spcBef>
                <a:spcPct val="0"/>
              </a:spcBef>
            </a:pPr>
            <a:r>
              <a:rPr lang="en-US" sz="7000" strike="noStrike" u="none">
                <a:solidFill>
                  <a:srgbClr val="FFB699"/>
                </a:solidFill>
                <a:latin typeface="Nunito Bold Bold"/>
              </a:rPr>
              <a:t>AMBIENTE GRAFICO R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1395" y="7288546"/>
            <a:ext cx="3096613" cy="2732306"/>
          </a:xfrm>
          <a:custGeom>
            <a:avLst/>
            <a:gdLst/>
            <a:ahLst/>
            <a:cxnLst/>
            <a:rect r="r" b="b" t="t" l="l"/>
            <a:pathLst>
              <a:path h="2732306" w="3096613">
                <a:moveTo>
                  <a:pt x="0" y="0"/>
                </a:moveTo>
                <a:lnTo>
                  <a:pt x="3096613" y="0"/>
                </a:lnTo>
                <a:lnTo>
                  <a:pt x="3096613" y="2732306"/>
                </a:lnTo>
                <a:lnTo>
                  <a:pt x="0" y="2732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45870" y="7288546"/>
            <a:ext cx="3345005" cy="2732306"/>
          </a:xfrm>
          <a:custGeom>
            <a:avLst/>
            <a:gdLst/>
            <a:ahLst/>
            <a:cxnLst/>
            <a:rect r="r" b="b" t="t" l="l"/>
            <a:pathLst>
              <a:path h="2732306" w="3345005">
                <a:moveTo>
                  <a:pt x="0" y="0"/>
                </a:moveTo>
                <a:lnTo>
                  <a:pt x="3345004" y="0"/>
                </a:lnTo>
                <a:lnTo>
                  <a:pt x="3345004" y="2732306"/>
                </a:lnTo>
                <a:lnTo>
                  <a:pt x="0" y="2732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INDICI DI SINTESI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2096" y="1815644"/>
            <a:ext cx="15266925" cy="5216183"/>
          </a:xfrm>
          <a:custGeom>
            <a:avLst/>
            <a:gdLst/>
            <a:ahLst/>
            <a:cxnLst/>
            <a:rect r="r" b="b" t="t" l="l"/>
            <a:pathLst>
              <a:path h="5216183" w="15266925">
                <a:moveTo>
                  <a:pt x="0" y="0"/>
                </a:moveTo>
                <a:lnTo>
                  <a:pt x="15266925" y="0"/>
                </a:lnTo>
                <a:lnTo>
                  <a:pt x="15266925" y="5216183"/>
                </a:lnTo>
                <a:lnTo>
                  <a:pt x="0" y="5216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289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INDICI DI SINTESI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434289" y="2521942"/>
            <a:ext cx="3419423" cy="2621558"/>
          </a:xfrm>
          <a:custGeom>
            <a:avLst/>
            <a:gdLst/>
            <a:ahLst/>
            <a:cxnLst/>
            <a:rect r="r" b="b" t="t" l="l"/>
            <a:pathLst>
              <a:path h="2621558" w="3419423">
                <a:moveTo>
                  <a:pt x="0" y="0"/>
                </a:moveTo>
                <a:lnTo>
                  <a:pt x="3419422" y="0"/>
                </a:lnTo>
                <a:lnTo>
                  <a:pt x="3419422" y="2621558"/>
                </a:lnTo>
                <a:lnTo>
                  <a:pt x="0" y="2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2059" y="5665338"/>
            <a:ext cx="5167747" cy="2568021"/>
          </a:xfrm>
          <a:custGeom>
            <a:avLst/>
            <a:gdLst/>
            <a:ahLst/>
            <a:cxnLst/>
            <a:rect r="r" b="b" t="t" l="l"/>
            <a:pathLst>
              <a:path h="2568021" w="5167747">
                <a:moveTo>
                  <a:pt x="0" y="0"/>
                </a:moveTo>
                <a:lnTo>
                  <a:pt x="5167747" y="0"/>
                </a:lnTo>
                <a:lnTo>
                  <a:pt x="5167747" y="2568022"/>
                </a:lnTo>
                <a:lnTo>
                  <a:pt x="0" y="2568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93479" y="5665338"/>
            <a:ext cx="6082462" cy="2478603"/>
          </a:xfrm>
          <a:custGeom>
            <a:avLst/>
            <a:gdLst/>
            <a:ahLst/>
            <a:cxnLst/>
            <a:rect r="r" b="b" t="t" l="l"/>
            <a:pathLst>
              <a:path h="2478603" w="6082462">
                <a:moveTo>
                  <a:pt x="0" y="0"/>
                </a:moveTo>
                <a:lnTo>
                  <a:pt x="6082462" y="0"/>
                </a:lnTo>
                <a:lnTo>
                  <a:pt x="6082462" y="2478604"/>
                </a:lnTo>
                <a:lnTo>
                  <a:pt x="0" y="2478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4623" y="6248562"/>
            <a:ext cx="6669622" cy="1825753"/>
            <a:chOff x="0" y="0"/>
            <a:chExt cx="1756608" cy="480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608" cy="480857"/>
            </a:xfrm>
            <a:custGeom>
              <a:avLst/>
              <a:gdLst/>
              <a:ahLst/>
              <a:cxnLst/>
              <a:rect r="r" b="b" t="t" l="l"/>
              <a:pathLst>
                <a:path h="480857" w="1756608">
                  <a:moveTo>
                    <a:pt x="13929" y="0"/>
                  </a:moveTo>
                  <a:lnTo>
                    <a:pt x="1742679" y="0"/>
                  </a:lnTo>
                  <a:cubicBezTo>
                    <a:pt x="1750372" y="0"/>
                    <a:pt x="1756608" y="6236"/>
                    <a:pt x="1756608" y="13929"/>
                  </a:cubicBezTo>
                  <a:lnTo>
                    <a:pt x="1756608" y="466927"/>
                  </a:lnTo>
                  <a:cubicBezTo>
                    <a:pt x="1756608" y="474620"/>
                    <a:pt x="1750372" y="480857"/>
                    <a:pt x="1742679" y="480857"/>
                  </a:cubicBezTo>
                  <a:lnTo>
                    <a:pt x="13929" y="480857"/>
                  </a:lnTo>
                  <a:cubicBezTo>
                    <a:pt x="6236" y="480857"/>
                    <a:pt x="0" y="474620"/>
                    <a:pt x="0" y="466927"/>
                  </a:cubicBezTo>
                  <a:lnTo>
                    <a:pt x="0" y="13929"/>
                  </a:lnTo>
                  <a:cubicBezTo>
                    <a:pt x="0" y="6236"/>
                    <a:pt x="6236" y="0"/>
                    <a:pt x="13929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56608" cy="518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400">
                  <a:solidFill>
                    <a:srgbClr val="5C3224"/>
                  </a:solidFill>
                  <a:latin typeface="Nunito Bold"/>
                </a:rPr>
                <a:t>mediana per una distribuzione di frequenze</a:t>
              </a:r>
              <a:r>
                <a:rPr lang="en-US" sz="2400">
                  <a:solidFill>
                    <a:srgbClr val="5C3224"/>
                  </a:solidFill>
                  <a:latin typeface="Nunito"/>
                </a:rPr>
                <a:t> che rappresenta la modalità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i-esima (i = 1,2,. . . ,k) che soddisfa la doppia disuguaglianza  F( i − 1) &lt; 0.5, Fi ≥ 0.5.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14623" y="2272461"/>
            <a:ext cx="6670936" cy="3795126"/>
          </a:xfrm>
          <a:custGeom>
            <a:avLst/>
            <a:gdLst/>
            <a:ahLst/>
            <a:cxnLst/>
            <a:rect r="r" b="b" t="t" l="l"/>
            <a:pathLst>
              <a:path h="3795126" w="6670936">
                <a:moveTo>
                  <a:pt x="0" y="0"/>
                </a:moveTo>
                <a:lnTo>
                  <a:pt x="6670936" y="0"/>
                </a:lnTo>
                <a:lnTo>
                  <a:pt x="6670936" y="3795126"/>
                </a:lnTo>
                <a:lnTo>
                  <a:pt x="0" y="379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089150"/>
            <a:ext cx="7956875" cy="7956875"/>
          </a:xfrm>
          <a:custGeom>
            <a:avLst/>
            <a:gdLst/>
            <a:ahLst/>
            <a:cxnLst/>
            <a:rect r="r" b="b" t="t" l="l"/>
            <a:pathLst>
              <a:path h="7956875" w="7956875">
                <a:moveTo>
                  <a:pt x="0" y="0"/>
                </a:moveTo>
                <a:lnTo>
                  <a:pt x="7956875" y="0"/>
                </a:lnTo>
                <a:lnTo>
                  <a:pt x="7956875" y="7956875"/>
                </a:lnTo>
                <a:lnTo>
                  <a:pt x="0" y="795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INDICI DI SINTESI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2040" y="2351786"/>
            <a:ext cx="6521960" cy="3502153"/>
            <a:chOff x="0" y="0"/>
            <a:chExt cx="1717718" cy="9223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17718" cy="922378"/>
            </a:xfrm>
            <a:custGeom>
              <a:avLst/>
              <a:gdLst/>
              <a:ahLst/>
              <a:cxnLst/>
              <a:rect r="r" b="b" t="t" l="l"/>
              <a:pathLst>
                <a:path h="922378" w="1717718">
                  <a:moveTo>
                    <a:pt x="14245" y="0"/>
                  </a:moveTo>
                  <a:lnTo>
                    <a:pt x="1703473" y="0"/>
                  </a:lnTo>
                  <a:cubicBezTo>
                    <a:pt x="1711340" y="0"/>
                    <a:pt x="1717718" y="6378"/>
                    <a:pt x="1717718" y="14245"/>
                  </a:cubicBezTo>
                  <a:lnTo>
                    <a:pt x="1717718" y="908133"/>
                  </a:lnTo>
                  <a:cubicBezTo>
                    <a:pt x="1717718" y="911911"/>
                    <a:pt x="1716217" y="915534"/>
                    <a:pt x="1713546" y="918206"/>
                  </a:cubicBezTo>
                  <a:cubicBezTo>
                    <a:pt x="1710874" y="920877"/>
                    <a:pt x="1707251" y="922378"/>
                    <a:pt x="1703473" y="922378"/>
                  </a:cubicBezTo>
                  <a:lnTo>
                    <a:pt x="14245" y="922378"/>
                  </a:lnTo>
                  <a:cubicBezTo>
                    <a:pt x="6378" y="922378"/>
                    <a:pt x="0" y="916000"/>
                    <a:pt x="0" y="908133"/>
                  </a:cubicBezTo>
                  <a:lnTo>
                    <a:pt x="0" y="14245"/>
                  </a:lnTo>
                  <a:cubicBezTo>
                    <a:pt x="0" y="10467"/>
                    <a:pt x="1501" y="6844"/>
                    <a:pt x="4172" y="4172"/>
                  </a:cubicBezTo>
                  <a:cubicBezTo>
                    <a:pt x="6844" y="1501"/>
                    <a:pt x="10467" y="0"/>
                    <a:pt x="1424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17718" cy="960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L’</a:t>
              </a:r>
              <a:r>
                <a:rPr lang="en-US" sz="2400">
                  <a:solidFill>
                    <a:srgbClr val="5C3224"/>
                  </a:solidFill>
                  <a:latin typeface="Nunito Bold"/>
                </a:rPr>
                <a:t>indice di skewness</a:t>
              </a:r>
              <a:r>
                <a:rPr lang="en-US" sz="2400">
                  <a:solidFill>
                    <a:srgbClr val="5C3224"/>
                  </a:solidFill>
                  <a:latin typeface="Nunito"/>
                </a:rPr>
                <a:t> permette di misurare la simmetria di una distribuzione di frequenza.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 Bold"/>
                </a:rPr>
                <a:t>In R</a:t>
              </a:r>
              <a:r>
                <a:rPr lang="en-US" sz="2400">
                  <a:solidFill>
                    <a:srgbClr val="5C3224"/>
                  </a:solidFill>
                  <a:latin typeface="Nunito"/>
                </a:rPr>
                <a:t>: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skw&lt;-function(x){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n&lt;- length(x)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m2 &lt;- (n-1)*var(x)/n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m3 &lt;- (sum((x-mean(x))ˆ3))/n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m3/(m2ˆ1.5)}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49852" y="5853938"/>
            <a:ext cx="5266335" cy="2790992"/>
          </a:xfrm>
          <a:custGeom>
            <a:avLst/>
            <a:gdLst/>
            <a:ahLst/>
            <a:cxnLst/>
            <a:rect r="r" b="b" t="t" l="l"/>
            <a:pathLst>
              <a:path h="2790992" w="5266335">
                <a:moveTo>
                  <a:pt x="0" y="0"/>
                </a:moveTo>
                <a:lnTo>
                  <a:pt x="5266336" y="0"/>
                </a:lnTo>
                <a:lnTo>
                  <a:pt x="5266336" y="2790992"/>
                </a:lnTo>
                <a:lnTo>
                  <a:pt x="0" y="2790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2351786"/>
            <a:ext cx="6521960" cy="3502153"/>
            <a:chOff x="0" y="0"/>
            <a:chExt cx="1717718" cy="9223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7718" cy="922378"/>
            </a:xfrm>
            <a:custGeom>
              <a:avLst/>
              <a:gdLst/>
              <a:ahLst/>
              <a:cxnLst/>
              <a:rect r="r" b="b" t="t" l="l"/>
              <a:pathLst>
                <a:path h="922378" w="1717718">
                  <a:moveTo>
                    <a:pt x="14245" y="0"/>
                  </a:moveTo>
                  <a:lnTo>
                    <a:pt x="1703473" y="0"/>
                  </a:lnTo>
                  <a:cubicBezTo>
                    <a:pt x="1711340" y="0"/>
                    <a:pt x="1717718" y="6378"/>
                    <a:pt x="1717718" y="14245"/>
                  </a:cubicBezTo>
                  <a:lnTo>
                    <a:pt x="1717718" y="908133"/>
                  </a:lnTo>
                  <a:cubicBezTo>
                    <a:pt x="1717718" y="911911"/>
                    <a:pt x="1716217" y="915534"/>
                    <a:pt x="1713546" y="918206"/>
                  </a:cubicBezTo>
                  <a:cubicBezTo>
                    <a:pt x="1710874" y="920877"/>
                    <a:pt x="1707251" y="922378"/>
                    <a:pt x="1703473" y="922378"/>
                  </a:cubicBezTo>
                  <a:lnTo>
                    <a:pt x="14245" y="922378"/>
                  </a:lnTo>
                  <a:cubicBezTo>
                    <a:pt x="6378" y="922378"/>
                    <a:pt x="0" y="916000"/>
                    <a:pt x="0" y="908133"/>
                  </a:cubicBezTo>
                  <a:lnTo>
                    <a:pt x="0" y="14245"/>
                  </a:lnTo>
                  <a:cubicBezTo>
                    <a:pt x="0" y="10467"/>
                    <a:pt x="1501" y="6844"/>
                    <a:pt x="4172" y="4172"/>
                  </a:cubicBezTo>
                  <a:cubicBezTo>
                    <a:pt x="6844" y="1501"/>
                    <a:pt x="10467" y="0"/>
                    <a:pt x="1424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17718" cy="960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L’</a:t>
              </a:r>
              <a:r>
                <a:rPr lang="en-US" sz="2400">
                  <a:solidFill>
                    <a:srgbClr val="5C3224"/>
                  </a:solidFill>
                  <a:latin typeface="Nunito Bold"/>
                </a:rPr>
                <a:t>indice di curtosi</a:t>
              </a:r>
              <a:r>
                <a:rPr lang="en-US" sz="2400">
                  <a:solidFill>
                    <a:srgbClr val="5C3224"/>
                  </a:solidFill>
                  <a:latin typeface="Nunito"/>
                </a:rPr>
                <a:t> permette di misurare la densità dei dati intorno alla media.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 Bold"/>
                </a:rPr>
                <a:t>In R</a:t>
              </a:r>
              <a:r>
                <a:rPr lang="en-US" sz="2400">
                  <a:solidFill>
                    <a:srgbClr val="5C3224"/>
                  </a:solidFill>
                  <a:latin typeface="Nunito"/>
                </a:rPr>
                <a:t>: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curt&lt;-function(x){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n&lt;-length(x)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m2&lt;-(n-1)*var(x)/n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m4&lt;-(sum((x-mean(x))ˆ4))/n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5C3224"/>
                  </a:solidFill>
                  <a:latin typeface="Nunito"/>
                </a:rPr>
                <a:t>m4/(m2ˆ2)-3}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71812" y="5853938"/>
            <a:ext cx="5266335" cy="2837026"/>
          </a:xfrm>
          <a:custGeom>
            <a:avLst/>
            <a:gdLst/>
            <a:ahLst/>
            <a:cxnLst/>
            <a:rect r="r" b="b" t="t" l="l"/>
            <a:pathLst>
              <a:path h="2837026" w="5266335">
                <a:moveTo>
                  <a:pt x="0" y="0"/>
                </a:moveTo>
                <a:lnTo>
                  <a:pt x="5266336" y="0"/>
                </a:lnTo>
                <a:lnTo>
                  <a:pt x="5266336" y="2837026"/>
                </a:lnTo>
                <a:lnTo>
                  <a:pt x="0" y="2837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92552" y="281323"/>
            <a:ext cx="10491520" cy="147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681">
                <a:solidFill>
                  <a:srgbClr val="2169AC"/>
                </a:solidFill>
                <a:latin typeface="Nunito Bold Bold"/>
              </a:rPr>
              <a:t>FORMA DI UNA </a:t>
            </a:r>
          </a:p>
          <a:p>
            <a:pPr algn="ctr" marL="0" indent="0" lvl="0">
              <a:lnSpc>
                <a:spcPts val="5851"/>
              </a:lnSpc>
              <a:spcBef>
                <a:spcPct val="0"/>
              </a:spcBef>
            </a:pPr>
            <a:r>
              <a:rPr lang="en-US" sz="4681">
                <a:solidFill>
                  <a:srgbClr val="2169AC"/>
                </a:solidFill>
                <a:latin typeface="Nunito Bold Bold"/>
              </a:rPr>
              <a:t>DISTRIBUZIONE DI FREQUENZA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607692"/>
            <a:ext cx="4314064" cy="1997584"/>
            <a:chOff x="0" y="0"/>
            <a:chExt cx="1136214" cy="526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6214" cy="526113"/>
            </a:xfrm>
            <a:custGeom>
              <a:avLst/>
              <a:gdLst/>
              <a:ahLst/>
              <a:cxnLst/>
              <a:rect r="r" b="b" t="t" l="l"/>
              <a:pathLst>
                <a:path h="526113" w="1136214">
                  <a:moveTo>
                    <a:pt x="21535" y="0"/>
                  </a:moveTo>
                  <a:lnTo>
                    <a:pt x="1114680" y="0"/>
                  </a:lnTo>
                  <a:cubicBezTo>
                    <a:pt x="1126573" y="0"/>
                    <a:pt x="1136214" y="9642"/>
                    <a:pt x="1136214" y="21535"/>
                  </a:cubicBezTo>
                  <a:lnTo>
                    <a:pt x="1136214" y="504578"/>
                  </a:lnTo>
                  <a:cubicBezTo>
                    <a:pt x="1136214" y="516471"/>
                    <a:pt x="1126573" y="526113"/>
                    <a:pt x="1114680" y="526113"/>
                  </a:cubicBezTo>
                  <a:lnTo>
                    <a:pt x="21535" y="526113"/>
                  </a:lnTo>
                  <a:cubicBezTo>
                    <a:pt x="15824" y="526113"/>
                    <a:pt x="10346" y="523844"/>
                    <a:pt x="6307" y="519805"/>
                  </a:cubicBezTo>
                  <a:cubicBezTo>
                    <a:pt x="2269" y="515767"/>
                    <a:pt x="0" y="510289"/>
                    <a:pt x="0" y="504578"/>
                  </a:cubicBezTo>
                  <a:lnTo>
                    <a:pt x="0" y="21535"/>
                  </a:lnTo>
                  <a:cubicBezTo>
                    <a:pt x="0" y="9642"/>
                    <a:pt x="9642" y="0"/>
                    <a:pt x="2153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36214" cy="5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statistica bivariata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è il ramo della statistica che si occupa dei metodi grafici e statistici per descrivere le relazioni che intercorrono tra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due variabili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62072" y="4605276"/>
            <a:ext cx="10563856" cy="2999164"/>
          </a:xfrm>
          <a:custGeom>
            <a:avLst/>
            <a:gdLst/>
            <a:ahLst/>
            <a:cxnLst/>
            <a:rect r="r" b="b" t="t" l="l"/>
            <a:pathLst>
              <a:path h="2999164" w="10563856">
                <a:moveTo>
                  <a:pt x="0" y="0"/>
                </a:moveTo>
                <a:lnTo>
                  <a:pt x="10563856" y="0"/>
                </a:lnTo>
                <a:lnTo>
                  <a:pt x="10563856" y="2999164"/>
                </a:lnTo>
                <a:lnTo>
                  <a:pt x="0" y="299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45236" y="7525498"/>
            <a:ext cx="4314064" cy="2369059"/>
            <a:chOff x="0" y="0"/>
            <a:chExt cx="1136214" cy="623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6214" cy="623950"/>
            </a:xfrm>
            <a:custGeom>
              <a:avLst/>
              <a:gdLst/>
              <a:ahLst/>
              <a:cxnLst/>
              <a:rect r="r" b="b" t="t" l="l"/>
              <a:pathLst>
                <a:path h="623950" w="1136214">
                  <a:moveTo>
                    <a:pt x="21535" y="0"/>
                  </a:moveTo>
                  <a:lnTo>
                    <a:pt x="1114680" y="0"/>
                  </a:lnTo>
                  <a:cubicBezTo>
                    <a:pt x="1126573" y="0"/>
                    <a:pt x="1136214" y="9642"/>
                    <a:pt x="1136214" y="21535"/>
                  </a:cubicBezTo>
                  <a:lnTo>
                    <a:pt x="1136214" y="602415"/>
                  </a:lnTo>
                  <a:cubicBezTo>
                    <a:pt x="1136214" y="608126"/>
                    <a:pt x="1133946" y="613604"/>
                    <a:pt x="1129907" y="617642"/>
                  </a:cubicBezTo>
                  <a:cubicBezTo>
                    <a:pt x="1125868" y="621681"/>
                    <a:pt x="1120391" y="623950"/>
                    <a:pt x="1114680" y="623950"/>
                  </a:cubicBezTo>
                  <a:lnTo>
                    <a:pt x="21535" y="623950"/>
                  </a:lnTo>
                  <a:cubicBezTo>
                    <a:pt x="9642" y="623950"/>
                    <a:pt x="0" y="614308"/>
                    <a:pt x="0" y="602415"/>
                  </a:cubicBezTo>
                  <a:lnTo>
                    <a:pt x="0" y="21535"/>
                  </a:lnTo>
                  <a:cubicBezTo>
                    <a:pt x="0" y="9642"/>
                    <a:pt x="9642" y="0"/>
                    <a:pt x="2153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36214" cy="662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Diagrammi di dispersione (scatterplot):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ogni coppia di osservazioni viene rappresentata sotto forma di un punto o di un cerchietto in un piano euclideo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292552" y="281323"/>
            <a:ext cx="10491520" cy="147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51"/>
              </a:lnSpc>
              <a:spcBef>
                <a:spcPct val="0"/>
              </a:spcBef>
            </a:pPr>
            <a:r>
              <a:rPr lang="en-US" sz="4681">
                <a:solidFill>
                  <a:srgbClr val="2169AC"/>
                </a:solidFill>
                <a:latin typeface="Nunito Bold Bold"/>
              </a:rPr>
              <a:t>STATISTICA DESCRITTIVA BIVARIATA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218" y="876314"/>
            <a:ext cx="9437745" cy="4930775"/>
          </a:xfrm>
          <a:custGeom>
            <a:avLst/>
            <a:gdLst/>
            <a:ahLst/>
            <a:cxnLst/>
            <a:rect r="r" b="b" t="t" l="l"/>
            <a:pathLst>
              <a:path h="4930775" w="9437745">
                <a:moveTo>
                  <a:pt x="0" y="0"/>
                </a:moveTo>
                <a:lnTo>
                  <a:pt x="9437746" y="0"/>
                </a:lnTo>
                <a:lnTo>
                  <a:pt x="9437746" y="4930776"/>
                </a:lnTo>
                <a:lnTo>
                  <a:pt x="0" y="4930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140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77982" y="5143500"/>
            <a:ext cx="9437745" cy="4506970"/>
          </a:xfrm>
          <a:custGeom>
            <a:avLst/>
            <a:gdLst/>
            <a:ahLst/>
            <a:cxnLst/>
            <a:rect r="r" b="b" t="t" l="l"/>
            <a:pathLst>
              <a:path h="4506970" w="9437745">
                <a:moveTo>
                  <a:pt x="0" y="0"/>
                </a:moveTo>
                <a:lnTo>
                  <a:pt x="9437745" y="0"/>
                </a:lnTo>
                <a:lnTo>
                  <a:pt x="9437745" y="4506970"/>
                </a:lnTo>
                <a:lnTo>
                  <a:pt x="0" y="450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403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43457" y="2787266"/>
            <a:ext cx="4904714" cy="1810198"/>
            <a:chOff x="0" y="0"/>
            <a:chExt cx="1291777" cy="4767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1777" cy="476760"/>
            </a:xfrm>
            <a:custGeom>
              <a:avLst/>
              <a:gdLst/>
              <a:ahLst/>
              <a:cxnLst/>
              <a:rect r="r" b="b" t="t" l="l"/>
              <a:pathLst>
                <a:path h="476760" w="1291777">
                  <a:moveTo>
                    <a:pt x="18942" y="0"/>
                  </a:moveTo>
                  <a:lnTo>
                    <a:pt x="1272835" y="0"/>
                  </a:lnTo>
                  <a:cubicBezTo>
                    <a:pt x="1283296" y="0"/>
                    <a:pt x="1291777" y="8480"/>
                    <a:pt x="1291777" y="18942"/>
                  </a:cubicBezTo>
                  <a:lnTo>
                    <a:pt x="1291777" y="457818"/>
                  </a:lnTo>
                  <a:cubicBezTo>
                    <a:pt x="1291777" y="468279"/>
                    <a:pt x="1283296" y="476760"/>
                    <a:pt x="1272835" y="476760"/>
                  </a:cubicBezTo>
                  <a:lnTo>
                    <a:pt x="18942" y="476760"/>
                  </a:lnTo>
                  <a:cubicBezTo>
                    <a:pt x="13918" y="476760"/>
                    <a:pt x="9100" y="474764"/>
                    <a:pt x="5548" y="471212"/>
                  </a:cubicBezTo>
                  <a:cubicBezTo>
                    <a:pt x="1996" y="467660"/>
                    <a:pt x="0" y="462842"/>
                    <a:pt x="0" y="457818"/>
                  </a:cubicBezTo>
                  <a:lnTo>
                    <a:pt x="0" y="18942"/>
                  </a:lnTo>
                  <a:cubicBezTo>
                    <a:pt x="0" y="13918"/>
                    <a:pt x="1996" y="9100"/>
                    <a:pt x="5548" y="5548"/>
                  </a:cubicBezTo>
                  <a:cubicBezTo>
                    <a:pt x="9100" y="1996"/>
                    <a:pt x="13918" y="0"/>
                    <a:pt x="1894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91777" cy="514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Per ottenere una misura quantitativa della correlazione tra le variabili si considera la </a:t>
              </a:r>
              <a:r>
                <a:rPr lang="en-US" sz="2200">
                  <a:solidFill>
                    <a:srgbClr val="5C3224"/>
                  </a:solidFill>
                  <a:latin typeface="Nunito Bold"/>
                </a:rPr>
                <a:t>covarianza campionaria.</a:t>
              </a:r>
              <a:r>
                <a:rPr lang="en-US" sz="2200">
                  <a:solidFill>
                    <a:srgbClr val="5C3224"/>
                  </a:solidFill>
                  <a:latin typeface="Nunito"/>
                </a:rPr>
                <a:t>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50384" y="2787266"/>
            <a:ext cx="5991658" cy="1548980"/>
          </a:xfrm>
          <a:custGeom>
            <a:avLst/>
            <a:gdLst/>
            <a:ahLst/>
            <a:cxnLst/>
            <a:rect r="r" b="b" t="t" l="l"/>
            <a:pathLst>
              <a:path h="1548980" w="5991658">
                <a:moveTo>
                  <a:pt x="0" y="0"/>
                </a:moveTo>
                <a:lnTo>
                  <a:pt x="5991658" y="0"/>
                </a:lnTo>
                <a:lnTo>
                  <a:pt x="5991658" y="1548980"/>
                </a:lnTo>
                <a:lnTo>
                  <a:pt x="0" y="1548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626945" y="5399474"/>
            <a:ext cx="6838945" cy="3680367"/>
            <a:chOff x="0" y="0"/>
            <a:chExt cx="1801204" cy="9693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1204" cy="969315"/>
            </a:xfrm>
            <a:custGeom>
              <a:avLst/>
              <a:gdLst/>
              <a:ahLst/>
              <a:cxnLst/>
              <a:rect r="r" b="b" t="t" l="l"/>
              <a:pathLst>
                <a:path h="969315" w="1801204">
                  <a:moveTo>
                    <a:pt x="13584" y="0"/>
                  </a:moveTo>
                  <a:lnTo>
                    <a:pt x="1787619" y="0"/>
                  </a:lnTo>
                  <a:cubicBezTo>
                    <a:pt x="1795122" y="0"/>
                    <a:pt x="1801204" y="6082"/>
                    <a:pt x="1801204" y="13584"/>
                  </a:cubicBezTo>
                  <a:lnTo>
                    <a:pt x="1801204" y="955730"/>
                  </a:lnTo>
                  <a:cubicBezTo>
                    <a:pt x="1801204" y="963233"/>
                    <a:pt x="1795122" y="969315"/>
                    <a:pt x="1787619" y="969315"/>
                  </a:cubicBezTo>
                  <a:lnTo>
                    <a:pt x="13584" y="969315"/>
                  </a:lnTo>
                  <a:cubicBezTo>
                    <a:pt x="6082" y="969315"/>
                    <a:pt x="0" y="963233"/>
                    <a:pt x="0" y="955730"/>
                  </a:cubicBezTo>
                  <a:lnTo>
                    <a:pt x="0" y="13584"/>
                  </a:lnTo>
                  <a:cubicBezTo>
                    <a:pt x="0" y="6082"/>
                    <a:pt x="6082" y="0"/>
                    <a:pt x="13584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1204" cy="1007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Il </a:t>
              </a:r>
              <a:r>
                <a:rPr lang="en-US" sz="2200">
                  <a:solidFill>
                    <a:srgbClr val="5C3224"/>
                  </a:solidFill>
                  <a:latin typeface="Nunito Bold"/>
                </a:rPr>
                <a:t>coefficiente di correlazione</a:t>
              </a:r>
              <a:r>
                <a:rPr lang="en-US" sz="2200">
                  <a:solidFill>
                    <a:srgbClr val="5C3224"/>
                  </a:solidFill>
                  <a:latin typeface="Nunito"/>
                </a:rPr>
                <a:t> campionario:</a:t>
              </a:r>
            </a:p>
            <a:p>
              <a:pPr marL="474988" indent="-237494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un indice adimensionale</a:t>
              </a:r>
            </a:p>
            <a:p>
              <a:pPr marL="474988" indent="-237494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non fa distinzione tra variabile dipendente e indipendente</a:t>
              </a:r>
            </a:p>
            <a:p>
              <a:pPr marL="474988" indent="-237494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può essere calcolato solo se entrambe le variabili sono quantitative</a:t>
              </a:r>
            </a:p>
            <a:p>
              <a:pPr marL="474988" indent="-237494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non cambia al variare dell’unità di misura</a:t>
              </a:r>
            </a:p>
            <a:p>
              <a:pPr marL="474988" indent="-237494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5C3224"/>
                  </a:solidFill>
                  <a:latin typeface="Nunito"/>
                </a:rPr>
                <a:t> fortemente influenzato dalla presenza di eventuali valori anomali.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073822" y="6475131"/>
            <a:ext cx="8553123" cy="1460289"/>
          </a:xfrm>
          <a:custGeom>
            <a:avLst/>
            <a:gdLst/>
            <a:ahLst/>
            <a:cxnLst/>
            <a:rect r="r" b="b" t="t" l="l"/>
            <a:pathLst>
              <a:path h="1460289" w="8553123">
                <a:moveTo>
                  <a:pt x="0" y="0"/>
                </a:moveTo>
                <a:lnTo>
                  <a:pt x="8553123" y="0"/>
                </a:lnTo>
                <a:lnTo>
                  <a:pt x="8553123" y="1460290"/>
                </a:lnTo>
                <a:lnTo>
                  <a:pt x="0" y="1460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CORRELAZIONE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5073" y="2374609"/>
            <a:ext cx="6411565" cy="2343113"/>
            <a:chOff x="0" y="0"/>
            <a:chExt cx="1688643" cy="617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8643" cy="617116"/>
            </a:xfrm>
            <a:custGeom>
              <a:avLst/>
              <a:gdLst/>
              <a:ahLst/>
              <a:cxnLst/>
              <a:rect r="r" b="b" t="t" l="l"/>
              <a:pathLst>
                <a:path h="617116" w="1688643">
                  <a:moveTo>
                    <a:pt x="14490" y="0"/>
                  </a:moveTo>
                  <a:lnTo>
                    <a:pt x="1674153" y="0"/>
                  </a:lnTo>
                  <a:cubicBezTo>
                    <a:pt x="1682155" y="0"/>
                    <a:pt x="1688643" y="6487"/>
                    <a:pt x="1688643" y="14490"/>
                  </a:cubicBezTo>
                  <a:lnTo>
                    <a:pt x="1688643" y="602626"/>
                  </a:lnTo>
                  <a:cubicBezTo>
                    <a:pt x="1688643" y="610629"/>
                    <a:pt x="1682155" y="617116"/>
                    <a:pt x="1674153" y="617116"/>
                  </a:cubicBezTo>
                  <a:lnTo>
                    <a:pt x="14490" y="617116"/>
                  </a:lnTo>
                  <a:cubicBezTo>
                    <a:pt x="6487" y="617116"/>
                    <a:pt x="0" y="610629"/>
                    <a:pt x="0" y="602626"/>
                  </a:cubicBezTo>
                  <a:lnTo>
                    <a:pt x="0" y="14490"/>
                  </a:lnTo>
                  <a:cubicBezTo>
                    <a:pt x="0" y="6487"/>
                    <a:pt x="6487" y="0"/>
                    <a:pt x="1449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88643" cy="65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Il modello di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regressione lineare semplice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è esprimibile attraverso l’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equazione di una retta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che riesce ad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interpolare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la nuvola di punti dello scatterplot meglio di tutte e altre possibili rette.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In R si utilizza la funzione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 lm(y˜x)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65893" y="2374609"/>
            <a:ext cx="7243151" cy="3646725"/>
          </a:xfrm>
          <a:custGeom>
            <a:avLst/>
            <a:gdLst/>
            <a:ahLst/>
            <a:cxnLst/>
            <a:rect r="r" b="b" t="t" l="l"/>
            <a:pathLst>
              <a:path h="3646725" w="7243151">
                <a:moveTo>
                  <a:pt x="0" y="0"/>
                </a:moveTo>
                <a:lnTo>
                  <a:pt x="7243150" y="0"/>
                </a:lnTo>
                <a:lnTo>
                  <a:pt x="7243150" y="3646725"/>
                </a:lnTo>
                <a:lnTo>
                  <a:pt x="0" y="364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06792" y="6021334"/>
            <a:ext cx="6367407" cy="1891057"/>
            <a:chOff x="0" y="0"/>
            <a:chExt cx="1677013" cy="4980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7013" cy="498056"/>
            </a:xfrm>
            <a:custGeom>
              <a:avLst/>
              <a:gdLst/>
              <a:ahLst/>
              <a:cxnLst/>
              <a:rect r="r" b="b" t="t" l="l"/>
              <a:pathLst>
                <a:path h="498056" w="1677013">
                  <a:moveTo>
                    <a:pt x="14590" y="0"/>
                  </a:moveTo>
                  <a:lnTo>
                    <a:pt x="1662422" y="0"/>
                  </a:lnTo>
                  <a:cubicBezTo>
                    <a:pt x="1666292" y="0"/>
                    <a:pt x="1670003" y="1537"/>
                    <a:pt x="1672739" y="4273"/>
                  </a:cubicBezTo>
                  <a:cubicBezTo>
                    <a:pt x="1675475" y="7010"/>
                    <a:pt x="1677013" y="10721"/>
                    <a:pt x="1677013" y="14590"/>
                  </a:cubicBezTo>
                  <a:lnTo>
                    <a:pt x="1677013" y="483466"/>
                  </a:lnTo>
                  <a:cubicBezTo>
                    <a:pt x="1677013" y="487335"/>
                    <a:pt x="1675475" y="491046"/>
                    <a:pt x="1672739" y="493783"/>
                  </a:cubicBezTo>
                  <a:cubicBezTo>
                    <a:pt x="1670003" y="496519"/>
                    <a:pt x="1666292" y="498056"/>
                    <a:pt x="1662422" y="498056"/>
                  </a:cubicBezTo>
                  <a:lnTo>
                    <a:pt x="14590" y="498056"/>
                  </a:lnTo>
                  <a:cubicBezTo>
                    <a:pt x="10721" y="498056"/>
                    <a:pt x="7010" y="496519"/>
                    <a:pt x="4273" y="493783"/>
                  </a:cubicBezTo>
                  <a:cubicBezTo>
                    <a:pt x="1537" y="491046"/>
                    <a:pt x="0" y="487335"/>
                    <a:pt x="0" y="483466"/>
                  </a:cubicBezTo>
                  <a:lnTo>
                    <a:pt x="0" y="14590"/>
                  </a:lnTo>
                  <a:cubicBezTo>
                    <a:pt x="0" y="10721"/>
                    <a:pt x="1537" y="7010"/>
                    <a:pt x="4273" y="4273"/>
                  </a:cubicBezTo>
                  <a:cubicBezTo>
                    <a:pt x="7010" y="1537"/>
                    <a:pt x="10721" y="0"/>
                    <a:pt x="1459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77013" cy="536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L’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equazione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della retta di regressione è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Y = α + βX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:</a:t>
              </a:r>
            </a:p>
            <a:p>
              <a:pPr marL="453398" indent="-226699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β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è il coefficiente angolare</a:t>
              </a:r>
            </a:p>
            <a:p>
              <a:pPr marL="453398" indent="-226699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α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è l’intercetta.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8957" y="6154378"/>
            <a:ext cx="6883798" cy="161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099">
                <a:solidFill>
                  <a:srgbClr val="1D1C1A"/>
                </a:solidFill>
                <a:latin typeface="Nunito"/>
              </a:rPr>
              <a:t>Possiamo stimare i parametri α e β a partire dalle </a:t>
            </a:r>
          </a:p>
          <a:p>
            <a:pPr algn="ctr">
              <a:lnSpc>
                <a:spcPts val="2624"/>
              </a:lnSpc>
            </a:pPr>
            <a:r>
              <a:rPr lang="en-US" sz="2099">
                <a:solidFill>
                  <a:srgbClr val="1D1C1A"/>
                </a:solidFill>
                <a:latin typeface="Nunito"/>
              </a:rPr>
              <a:t>medie campionarie, deviazioni standard campionarie e </a:t>
            </a:r>
          </a:p>
          <a:p>
            <a:pPr algn="ctr">
              <a:lnSpc>
                <a:spcPts val="2624"/>
              </a:lnSpc>
            </a:pPr>
            <a:r>
              <a:rPr lang="en-US" sz="2099">
                <a:solidFill>
                  <a:srgbClr val="1D1C1A"/>
                </a:solidFill>
                <a:latin typeface="Nunito"/>
              </a:rPr>
              <a:t>dal coefficiente di correlazione.</a:t>
            </a:r>
          </a:p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099">
                <a:solidFill>
                  <a:srgbClr val="1D1C1A"/>
                </a:solidFill>
                <a:latin typeface="Nunito"/>
              </a:rPr>
              <a:t>beta &lt;-( sd2/ sd1 )*cor</a:t>
            </a:r>
          </a:p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099">
                <a:solidFill>
                  <a:srgbClr val="1D1C1A"/>
                </a:solidFill>
                <a:latin typeface="Nunito"/>
              </a:rPr>
              <a:t>alpha &lt;- media2 - beta * media1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4783" y="576000"/>
            <a:ext cx="8909217" cy="87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5599">
                <a:solidFill>
                  <a:srgbClr val="2169AC"/>
                </a:solidFill>
                <a:latin typeface="Nunito Bold Bold"/>
              </a:rPr>
              <a:t>REGRESSIONE LINEARE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4755670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9876979" y="-10476588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26028"/>
            <a:ext cx="10153103" cy="5076552"/>
          </a:xfrm>
          <a:custGeom>
            <a:avLst/>
            <a:gdLst/>
            <a:ahLst/>
            <a:cxnLst/>
            <a:rect r="r" b="b" t="t" l="l"/>
            <a:pathLst>
              <a:path h="5076552" w="10153103">
                <a:moveTo>
                  <a:pt x="0" y="0"/>
                </a:moveTo>
                <a:lnTo>
                  <a:pt x="10153103" y="0"/>
                </a:lnTo>
                <a:lnTo>
                  <a:pt x="10153103" y="5076552"/>
                </a:lnTo>
                <a:lnTo>
                  <a:pt x="0" y="5076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0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6158" y="4787429"/>
            <a:ext cx="9811842" cy="4958824"/>
          </a:xfrm>
          <a:custGeom>
            <a:avLst/>
            <a:gdLst/>
            <a:ahLst/>
            <a:cxnLst/>
            <a:rect r="r" b="b" t="t" l="l"/>
            <a:pathLst>
              <a:path h="4958824" w="9811842">
                <a:moveTo>
                  <a:pt x="0" y="0"/>
                </a:moveTo>
                <a:lnTo>
                  <a:pt x="9811842" y="0"/>
                </a:lnTo>
                <a:lnTo>
                  <a:pt x="9811842" y="4958824"/>
                </a:lnTo>
                <a:lnTo>
                  <a:pt x="0" y="4958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7866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14238" y="2289646"/>
            <a:ext cx="3740011" cy="1052056"/>
            <a:chOff x="0" y="0"/>
            <a:chExt cx="985024" cy="277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5024" cy="277085"/>
            </a:xfrm>
            <a:custGeom>
              <a:avLst/>
              <a:gdLst/>
              <a:ahLst/>
              <a:cxnLst/>
              <a:rect r="r" b="b" t="t" l="l"/>
              <a:pathLst>
                <a:path h="277085" w="985024">
                  <a:moveTo>
                    <a:pt x="24840" y="0"/>
                  </a:moveTo>
                  <a:lnTo>
                    <a:pt x="960183" y="0"/>
                  </a:lnTo>
                  <a:cubicBezTo>
                    <a:pt x="966771" y="0"/>
                    <a:pt x="973090" y="2617"/>
                    <a:pt x="977748" y="7276"/>
                  </a:cubicBezTo>
                  <a:cubicBezTo>
                    <a:pt x="982407" y="11934"/>
                    <a:pt x="985024" y="18252"/>
                    <a:pt x="985024" y="24840"/>
                  </a:cubicBezTo>
                  <a:lnTo>
                    <a:pt x="985024" y="252244"/>
                  </a:lnTo>
                  <a:cubicBezTo>
                    <a:pt x="985024" y="258833"/>
                    <a:pt x="982407" y="265151"/>
                    <a:pt x="977748" y="269809"/>
                  </a:cubicBezTo>
                  <a:cubicBezTo>
                    <a:pt x="973090" y="274468"/>
                    <a:pt x="966771" y="277085"/>
                    <a:pt x="960183" y="277085"/>
                  </a:cubicBezTo>
                  <a:lnTo>
                    <a:pt x="24840" y="277085"/>
                  </a:lnTo>
                  <a:cubicBezTo>
                    <a:pt x="18252" y="277085"/>
                    <a:pt x="11934" y="274468"/>
                    <a:pt x="7276" y="269809"/>
                  </a:cubicBezTo>
                  <a:cubicBezTo>
                    <a:pt x="2617" y="265151"/>
                    <a:pt x="0" y="258833"/>
                    <a:pt x="0" y="252244"/>
                  </a:cubicBezTo>
                  <a:lnTo>
                    <a:pt x="0" y="24840"/>
                  </a:lnTo>
                  <a:cubicBezTo>
                    <a:pt x="0" y="18252"/>
                    <a:pt x="2617" y="11934"/>
                    <a:pt x="7276" y="7276"/>
                  </a:cubicBezTo>
                  <a:cubicBezTo>
                    <a:pt x="11934" y="2617"/>
                    <a:pt x="18252" y="0"/>
                    <a:pt x="2484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985024" cy="343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5C3224"/>
                  </a:solidFill>
                  <a:latin typeface="Nunito"/>
                </a:rPr>
                <a:t>y = 8.355 + 0.898x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78975" y="6673842"/>
            <a:ext cx="3916643" cy="1052056"/>
            <a:chOff x="0" y="0"/>
            <a:chExt cx="1031544" cy="2770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1544" cy="277085"/>
            </a:xfrm>
            <a:custGeom>
              <a:avLst/>
              <a:gdLst/>
              <a:ahLst/>
              <a:cxnLst/>
              <a:rect r="r" b="b" t="t" l="l"/>
              <a:pathLst>
                <a:path h="277085" w="1031544">
                  <a:moveTo>
                    <a:pt x="23720" y="0"/>
                  </a:moveTo>
                  <a:lnTo>
                    <a:pt x="1007824" y="0"/>
                  </a:lnTo>
                  <a:cubicBezTo>
                    <a:pt x="1020924" y="0"/>
                    <a:pt x="1031544" y="10620"/>
                    <a:pt x="1031544" y="23720"/>
                  </a:cubicBezTo>
                  <a:lnTo>
                    <a:pt x="1031544" y="253365"/>
                  </a:lnTo>
                  <a:cubicBezTo>
                    <a:pt x="1031544" y="266465"/>
                    <a:pt x="1020924" y="277085"/>
                    <a:pt x="1007824" y="277085"/>
                  </a:cubicBezTo>
                  <a:lnTo>
                    <a:pt x="23720" y="277085"/>
                  </a:lnTo>
                  <a:cubicBezTo>
                    <a:pt x="10620" y="277085"/>
                    <a:pt x="0" y="266465"/>
                    <a:pt x="0" y="253365"/>
                  </a:cubicBezTo>
                  <a:lnTo>
                    <a:pt x="0" y="23720"/>
                  </a:lnTo>
                  <a:cubicBezTo>
                    <a:pt x="0" y="10620"/>
                    <a:pt x="10620" y="0"/>
                    <a:pt x="2372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31544" cy="343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5C3224"/>
                  </a:solidFill>
                  <a:latin typeface="Nunito"/>
                </a:rPr>
                <a:t>y = -4.868 + 1.104x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26475" y="2470330"/>
            <a:ext cx="6411565" cy="2343113"/>
            <a:chOff x="0" y="0"/>
            <a:chExt cx="1688643" cy="617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8643" cy="617116"/>
            </a:xfrm>
            <a:custGeom>
              <a:avLst/>
              <a:gdLst/>
              <a:ahLst/>
              <a:cxnLst/>
              <a:rect r="r" b="b" t="t" l="l"/>
              <a:pathLst>
                <a:path h="617116" w="1688643">
                  <a:moveTo>
                    <a:pt x="14490" y="0"/>
                  </a:moveTo>
                  <a:lnTo>
                    <a:pt x="1674153" y="0"/>
                  </a:lnTo>
                  <a:cubicBezTo>
                    <a:pt x="1682155" y="0"/>
                    <a:pt x="1688643" y="6487"/>
                    <a:pt x="1688643" y="14490"/>
                  </a:cubicBezTo>
                  <a:lnTo>
                    <a:pt x="1688643" y="602626"/>
                  </a:lnTo>
                  <a:cubicBezTo>
                    <a:pt x="1688643" y="610629"/>
                    <a:pt x="1682155" y="617116"/>
                    <a:pt x="1674153" y="617116"/>
                  </a:cubicBezTo>
                  <a:lnTo>
                    <a:pt x="14490" y="617116"/>
                  </a:lnTo>
                  <a:cubicBezTo>
                    <a:pt x="6487" y="617116"/>
                    <a:pt x="0" y="610629"/>
                    <a:pt x="0" y="602626"/>
                  </a:cubicBezTo>
                  <a:lnTo>
                    <a:pt x="0" y="14490"/>
                  </a:lnTo>
                  <a:cubicBezTo>
                    <a:pt x="0" y="6487"/>
                    <a:pt x="6487" y="0"/>
                    <a:pt x="1449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88643" cy="65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Esistono degli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scostamenti (residui)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tra le ordinate dei valori osservati e i corrispondenti valori stimati.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 residui sono così definiti: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Ei = yi − yˆi = yi − (α + βxi)(i = 1, 2, ..., n).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media campionaria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dei residui è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nulla.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89915" y="1988820"/>
            <a:ext cx="7854085" cy="3965639"/>
          </a:xfrm>
          <a:custGeom>
            <a:avLst/>
            <a:gdLst/>
            <a:ahLst/>
            <a:cxnLst/>
            <a:rect r="r" b="b" t="t" l="l"/>
            <a:pathLst>
              <a:path h="3965639" w="7854085">
                <a:moveTo>
                  <a:pt x="0" y="0"/>
                </a:moveTo>
                <a:lnTo>
                  <a:pt x="7854085" y="0"/>
                </a:lnTo>
                <a:lnTo>
                  <a:pt x="7854085" y="3965639"/>
                </a:lnTo>
                <a:lnTo>
                  <a:pt x="0" y="3965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80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5491836"/>
            <a:ext cx="7854085" cy="4066651"/>
          </a:xfrm>
          <a:custGeom>
            <a:avLst/>
            <a:gdLst/>
            <a:ahLst/>
            <a:cxnLst/>
            <a:rect r="r" b="b" t="t" l="l"/>
            <a:pathLst>
              <a:path h="4066651" w="7854085">
                <a:moveTo>
                  <a:pt x="0" y="0"/>
                </a:moveTo>
                <a:lnTo>
                  <a:pt x="7854085" y="0"/>
                </a:lnTo>
                <a:lnTo>
                  <a:pt x="7854085" y="4066651"/>
                </a:lnTo>
                <a:lnTo>
                  <a:pt x="0" y="4066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3133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80490" y="6516208"/>
            <a:ext cx="6190071" cy="1624141"/>
            <a:chOff x="0" y="0"/>
            <a:chExt cx="1630307" cy="42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0307" cy="427757"/>
            </a:xfrm>
            <a:custGeom>
              <a:avLst/>
              <a:gdLst/>
              <a:ahLst/>
              <a:cxnLst/>
              <a:rect r="r" b="b" t="t" l="l"/>
              <a:pathLst>
                <a:path h="427757" w="1630307">
                  <a:moveTo>
                    <a:pt x="15008" y="0"/>
                  </a:moveTo>
                  <a:lnTo>
                    <a:pt x="1615298" y="0"/>
                  </a:lnTo>
                  <a:cubicBezTo>
                    <a:pt x="1619279" y="0"/>
                    <a:pt x="1623096" y="1581"/>
                    <a:pt x="1625911" y="4396"/>
                  </a:cubicBezTo>
                  <a:cubicBezTo>
                    <a:pt x="1628726" y="7210"/>
                    <a:pt x="1630307" y="11028"/>
                    <a:pt x="1630307" y="15008"/>
                  </a:cubicBezTo>
                  <a:lnTo>
                    <a:pt x="1630307" y="412749"/>
                  </a:lnTo>
                  <a:cubicBezTo>
                    <a:pt x="1630307" y="416729"/>
                    <a:pt x="1628726" y="420547"/>
                    <a:pt x="1625911" y="423361"/>
                  </a:cubicBezTo>
                  <a:cubicBezTo>
                    <a:pt x="1623096" y="426176"/>
                    <a:pt x="1619279" y="427757"/>
                    <a:pt x="1615298" y="427757"/>
                  </a:cubicBezTo>
                  <a:lnTo>
                    <a:pt x="15008" y="427757"/>
                  </a:lnTo>
                  <a:cubicBezTo>
                    <a:pt x="6719" y="427757"/>
                    <a:pt x="0" y="421038"/>
                    <a:pt x="0" y="412749"/>
                  </a:cubicBezTo>
                  <a:lnTo>
                    <a:pt x="0" y="15008"/>
                  </a:lnTo>
                  <a:cubicBezTo>
                    <a:pt x="0" y="11028"/>
                    <a:pt x="1581" y="7210"/>
                    <a:pt x="4396" y="4396"/>
                  </a:cubicBezTo>
                  <a:cubicBezTo>
                    <a:pt x="7210" y="1581"/>
                    <a:pt x="11028" y="0"/>
                    <a:pt x="1500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30307" cy="46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In R si usa: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fitted() 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per calcolare il vettore dei valori stimati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resid()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per calcolare il vettore dei residui.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RESIDUI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37939" y="3039086"/>
            <a:ext cx="4012122" cy="4833217"/>
            <a:chOff x="0" y="0"/>
            <a:chExt cx="1056691" cy="1272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6691" cy="1272946"/>
            </a:xfrm>
            <a:custGeom>
              <a:avLst/>
              <a:gdLst/>
              <a:ahLst/>
              <a:cxnLst/>
              <a:rect r="r" b="b" t="t" l="l"/>
              <a:pathLst>
                <a:path h="1272946" w="1056691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56691" cy="1330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Produce un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grafico a bastoncini 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in cui sull’asse orizzontale sono riportati i valori e sull’asse verticale le frequenze assolute dei valori distinti assunti dal vettore.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72565" y="3039086"/>
            <a:ext cx="4012122" cy="4833217"/>
            <a:chOff x="0" y="0"/>
            <a:chExt cx="1056691" cy="1272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6691" cy="1272946"/>
            </a:xfrm>
            <a:custGeom>
              <a:avLst/>
              <a:gdLst/>
              <a:ahLst/>
              <a:cxnLst/>
              <a:rect r="r" b="b" t="t" l="l"/>
              <a:pathLst>
                <a:path h="1272946" w="1056691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6691" cy="1320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5C3224"/>
                  </a:solidFill>
                  <a:latin typeface="Nunito"/>
                </a:rPr>
                <a:t>I </a:t>
              </a:r>
              <a:r>
                <a:rPr lang="en-US" sz="2499">
                  <a:solidFill>
                    <a:srgbClr val="5C3224"/>
                  </a:solidFill>
                  <a:latin typeface="Nunito Bold"/>
                </a:rPr>
                <a:t>diagrammi a torta</a:t>
              </a:r>
              <a:r>
                <a:rPr lang="en-US" sz="2499">
                  <a:solidFill>
                    <a:srgbClr val="5C3224"/>
                  </a:solidFill>
                  <a:latin typeface="Nunito"/>
                </a:rPr>
                <a:t> sono uno strumento comune per visualizzare la distribuzione percentuale di categorie all'interno di un insieme di dati.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06742" y="3039086"/>
            <a:ext cx="4012122" cy="4833217"/>
            <a:chOff x="0" y="0"/>
            <a:chExt cx="1056691" cy="1272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6691" cy="1272946"/>
            </a:xfrm>
            <a:custGeom>
              <a:avLst/>
              <a:gdLst/>
              <a:ahLst/>
              <a:cxnLst/>
              <a:rect r="r" b="b" t="t" l="l"/>
              <a:pathLst>
                <a:path h="1272946" w="1056691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56691" cy="1330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I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grafici a barre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sono indicati per rappresentare una o più variabili categoriali.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Ogni categoria viene rappresentata da una barra.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927470" y="3193639"/>
            <a:ext cx="902312" cy="902312"/>
          </a:xfrm>
          <a:custGeom>
            <a:avLst/>
            <a:gdLst/>
            <a:ahLst/>
            <a:cxnLst/>
            <a:rect r="r" b="b" t="t" l="l"/>
            <a:pathLst>
              <a:path h="902312" w="902312">
                <a:moveTo>
                  <a:pt x="0" y="0"/>
                </a:moveTo>
                <a:lnTo>
                  <a:pt x="902312" y="0"/>
                </a:lnTo>
                <a:lnTo>
                  <a:pt x="902312" y="902311"/>
                </a:lnTo>
                <a:lnTo>
                  <a:pt x="0" y="902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19860" y="3193639"/>
            <a:ext cx="746663" cy="902312"/>
          </a:xfrm>
          <a:custGeom>
            <a:avLst/>
            <a:gdLst/>
            <a:ahLst/>
            <a:cxnLst/>
            <a:rect r="r" b="b" t="t" l="l"/>
            <a:pathLst>
              <a:path h="902312" w="746663">
                <a:moveTo>
                  <a:pt x="0" y="0"/>
                </a:moveTo>
                <a:lnTo>
                  <a:pt x="746663" y="0"/>
                </a:lnTo>
                <a:lnTo>
                  <a:pt x="746663" y="902311"/>
                </a:lnTo>
                <a:lnTo>
                  <a:pt x="0" y="902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26956" y="3039086"/>
            <a:ext cx="1234089" cy="958911"/>
          </a:xfrm>
          <a:custGeom>
            <a:avLst/>
            <a:gdLst/>
            <a:ahLst/>
            <a:cxnLst/>
            <a:rect r="r" b="b" t="t" l="l"/>
            <a:pathLst>
              <a:path h="958911" w="1234089">
                <a:moveTo>
                  <a:pt x="0" y="0"/>
                </a:moveTo>
                <a:lnTo>
                  <a:pt x="1234088" y="0"/>
                </a:lnTo>
                <a:lnTo>
                  <a:pt x="1234088" y="958911"/>
                </a:lnTo>
                <a:lnTo>
                  <a:pt x="0" y="958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06742" y="1598724"/>
            <a:ext cx="401212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B699"/>
                </a:solidFill>
                <a:latin typeface="Nunito Bold"/>
              </a:rPr>
              <a:t>BARPLOT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37939" y="1598724"/>
            <a:ext cx="401212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B699"/>
                </a:solidFill>
                <a:latin typeface="Nunito Bold"/>
              </a:rPr>
              <a:t>PLOT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72565" y="1598724"/>
            <a:ext cx="401212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B699"/>
                </a:solidFill>
                <a:latin typeface="Nunito Bold"/>
              </a:rPr>
              <a:t>PIE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64014" y="2687655"/>
            <a:ext cx="6411565" cy="2343113"/>
            <a:chOff x="0" y="0"/>
            <a:chExt cx="1688643" cy="617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8643" cy="617116"/>
            </a:xfrm>
            <a:custGeom>
              <a:avLst/>
              <a:gdLst/>
              <a:ahLst/>
              <a:cxnLst/>
              <a:rect r="r" b="b" t="t" l="l"/>
              <a:pathLst>
                <a:path h="617116" w="1688643">
                  <a:moveTo>
                    <a:pt x="14490" y="0"/>
                  </a:moveTo>
                  <a:lnTo>
                    <a:pt x="1674153" y="0"/>
                  </a:lnTo>
                  <a:cubicBezTo>
                    <a:pt x="1682155" y="0"/>
                    <a:pt x="1688643" y="6487"/>
                    <a:pt x="1688643" y="14490"/>
                  </a:cubicBezTo>
                  <a:lnTo>
                    <a:pt x="1688643" y="602626"/>
                  </a:lnTo>
                  <a:cubicBezTo>
                    <a:pt x="1688643" y="610629"/>
                    <a:pt x="1682155" y="617116"/>
                    <a:pt x="1674153" y="617116"/>
                  </a:cubicBezTo>
                  <a:lnTo>
                    <a:pt x="14490" y="617116"/>
                  </a:lnTo>
                  <a:cubicBezTo>
                    <a:pt x="6487" y="617116"/>
                    <a:pt x="0" y="610629"/>
                    <a:pt x="0" y="602626"/>
                  </a:cubicBezTo>
                  <a:lnTo>
                    <a:pt x="0" y="14490"/>
                  </a:lnTo>
                  <a:cubicBezTo>
                    <a:pt x="0" y="6487"/>
                    <a:pt x="6487" y="0"/>
                    <a:pt x="1449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88643" cy="65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Si può studiare in modo più accurato il modo con cui la retta di regressione interpola i dati e come i residui si dispongono intorno alla retta interpolante influenzandone la posizione attraverso il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diagramma dei residui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.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52227" y="2185703"/>
            <a:ext cx="7564046" cy="3774042"/>
          </a:xfrm>
          <a:custGeom>
            <a:avLst/>
            <a:gdLst/>
            <a:ahLst/>
            <a:cxnLst/>
            <a:rect r="r" b="b" t="t" l="l"/>
            <a:pathLst>
              <a:path h="3774042" w="7564046">
                <a:moveTo>
                  <a:pt x="0" y="0"/>
                </a:moveTo>
                <a:lnTo>
                  <a:pt x="7564046" y="0"/>
                </a:lnTo>
                <a:lnTo>
                  <a:pt x="7564046" y="3774042"/>
                </a:lnTo>
                <a:lnTo>
                  <a:pt x="0" y="377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42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98041" y="5729603"/>
            <a:ext cx="7564046" cy="3847873"/>
          </a:xfrm>
          <a:custGeom>
            <a:avLst/>
            <a:gdLst/>
            <a:ahLst/>
            <a:cxnLst/>
            <a:rect r="r" b="b" t="t" l="l"/>
            <a:pathLst>
              <a:path h="3847873" w="7564046">
                <a:moveTo>
                  <a:pt x="0" y="0"/>
                </a:moveTo>
                <a:lnTo>
                  <a:pt x="7564046" y="0"/>
                </a:lnTo>
                <a:lnTo>
                  <a:pt x="7564046" y="3847873"/>
                </a:lnTo>
                <a:lnTo>
                  <a:pt x="0" y="3847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6577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328467" y="6281390"/>
            <a:ext cx="6411565" cy="1997584"/>
            <a:chOff x="0" y="0"/>
            <a:chExt cx="1688643" cy="5261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8643" cy="526113"/>
            </a:xfrm>
            <a:custGeom>
              <a:avLst/>
              <a:gdLst/>
              <a:ahLst/>
              <a:cxnLst/>
              <a:rect r="r" b="b" t="t" l="l"/>
              <a:pathLst>
                <a:path h="526113" w="1688643">
                  <a:moveTo>
                    <a:pt x="14490" y="0"/>
                  </a:moveTo>
                  <a:lnTo>
                    <a:pt x="1674153" y="0"/>
                  </a:lnTo>
                  <a:cubicBezTo>
                    <a:pt x="1682155" y="0"/>
                    <a:pt x="1688643" y="6487"/>
                    <a:pt x="1688643" y="14490"/>
                  </a:cubicBezTo>
                  <a:lnTo>
                    <a:pt x="1688643" y="511623"/>
                  </a:lnTo>
                  <a:cubicBezTo>
                    <a:pt x="1688643" y="519625"/>
                    <a:pt x="1682155" y="526113"/>
                    <a:pt x="1674153" y="526113"/>
                  </a:cubicBezTo>
                  <a:lnTo>
                    <a:pt x="14490" y="526113"/>
                  </a:lnTo>
                  <a:cubicBezTo>
                    <a:pt x="6487" y="526113"/>
                    <a:pt x="0" y="519625"/>
                    <a:pt x="0" y="511623"/>
                  </a:cubicBezTo>
                  <a:lnTo>
                    <a:pt x="0" y="14490"/>
                  </a:lnTo>
                  <a:cubicBezTo>
                    <a:pt x="0" y="6487"/>
                    <a:pt x="6487" y="0"/>
                    <a:pt x="1449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88643" cy="5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Il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coefficiente di determinazione 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è il rapporto tra la varianza dei valori stimati tramite la retta di regressione e la varianza dei valori osservati.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2012-2013 = 0.95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2020-2021 = 0.91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RESIDUI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36149" y="2798212"/>
            <a:ext cx="6567158" cy="1883566"/>
            <a:chOff x="0" y="0"/>
            <a:chExt cx="1729622" cy="4960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9622" cy="496083"/>
            </a:xfrm>
            <a:custGeom>
              <a:avLst/>
              <a:gdLst/>
              <a:ahLst/>
              <a:cxnLst/>
              <a:rect r="r" b="b" t="t" l="l"/>
              <a:pathLst>
                <a:path h="496083" w="1729622">
                  <a:moveTo>
                    <a:pt x="14147" y="0"/>
                  </a:moveTo>
                  <a:lnTo>
                    <a:pt x="1715475" y="0"/>
                  </a:lnTo>
                  <a:cubicBezTo>
                    <a:pt x="1719227" y="0"/>
                    <a:pt x="1722825" y="1490"/>
                    <a:pt x="1725478" y="4143"/>
                  </a:cubicBezTo>
                  <a:cubicBezTo>
                    <a:pt x="1728131" y="6796"/>
                    <a:pt x="1729622" y="10395"/>
                    <a:pt x="1729622" y="14147"/>
                  </a:cubicBezTo>
                  <a:lnTo>
                    <a:pt x="1729622" y="481936"/>
                  </a:lnTo>
                  <a:cubicBezTo>
                    <a:pt x="1729622" y="485688"/>
                    <a:pt x="1728131" y="489287"/>
                    <a:pt x="1725478" y="491940"/>
                  </a:cubicBezTo>
                  <a:cubicBezTo>
                    <a:pt x="1722825" y="494593"/>
                    <a:pt x="1719227" y="496083"/>
                    <a:pt x="1715475" y="496083"/>
                  </a:cubicBezTo>
                  <a:lnTo>
                    <a:pt x="14147" y="496083"/>
                  </a:lnTo>
                  <a:cubicBezTo>
                    <a:pt x="10395" y="496083"/>
                    <a:pt x="6796" y="494593"/>
                    <a:pt x="4143" y="491940"/>
                  </a:cubicBezTo>
                  <a:cubicBezTo>
                    <a:pt x="1490" y="489287"/>
                    <a:pt x="0" y="485688"/>
                    <a:pt x="0" y="481936"/>
                  </a:cubicBezTo>
                  <a:lnTo>
                    <a:pt x="0" y="14147"/>
                  </a:lnTo>
                  <a:cubicBezTo>
                    <a:pt x="0" y="10395"/>
                    <a:pt x="1490" y="6796"/>
                    <a:pt x="4143" y="4143"/>
                  </a:cubicBezTo>
                  <a:cubicBezTo>
                    <a:pt x="6796" y="1490"/>
                    <a:pt x="10395" y="0"/>
                    <a:pt x="1414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29622" cy="53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residui standardizzati: 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per capire se esiste qualche relazione tra i residui e i residui standardizzati.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 residui standardizzati sono caratterizzati da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media campionaria nulla e varianza unitaria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09738" y="2289623"/>
            <a:ext cx="7534262" cy="3767131"/>
          </a:xfrm>
          <a:custGeom>
            <a:avLst/>
            <a:gdLst/>
            <a:ahLst/>
            <a:cxnLst/>
            <a:rect r="r" b="b" t="t" l="l"/>
            <a:pathLst>
              <a:path h="3767131" w="7534262">
                <a:moveTo>
                  <a:pt x="0" y="0"/>
                </a:moveTo>
                <a:lnTo>
                  <a:pt x="7534262" y="0"/>
                </a:lnTo>
                <a:lnTo>
                  <a:pt x="7534262" y="3767131"/>
                </a:lnTo>
                <a:lnTo>
                  <a:pt x="0" y="3767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0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0660" y="5491169"/>
            <a:ext cx="7534262" cy="3767131"/>
          </a:xfrm>
          <a:custGeom>
            <a:avLst/>
            <a:gdLst/>
            <a:ahLst/>
            <a:cxnLst/>
            <a:rect r="r" b="b" t="t" l="l"/>
            <a:pathLst>
              <a:path h="3767131" w="7534262">
                <a:moveTo>
                  <a:pt x="0" y="0"/>
                </a:moveTo>
                <a:lnTo>
                  <a:pt x="7534262" y="0"/>
                </a:lnTo>
                <a:lnTo>
                  <a:pt x="7534262" y="3767131"/>
                </a:lnTo>
                <a:lnTo>
                  <a:pt x="0" y="3767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323440" y="6561680"/>
            <a:ext cx="6497285" cy="1626109"/>
            <a:chOff x="0" y="0"/>
            <a:chExt cx="1711219" cy="428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1219" cy="428276"/>
            </a:xfrm>
            <a:custGeom>
              <a:avLst/>
              <a:gdLst/>
              <a:ahLst/>
              <a:cxnLst/>
              <a:rect r="r" b="b" t="t" l="l"/>
              <a:pathLst>
                <a:path h="428276" w="1711219">
                  <a:moveTo>
                    <a:pt x="14299" y="0"/>
                  </a:moveTo>
                  <a:lnTo>
                    <a:pt x="1696920" y="0"/>
                  </a:lnTo>
                  <a:cubicBezTo>
                    <a:pt x="1700712" y="0"/>
                    <a:pt x="1704349" y="1506"/>
                    <a:pt x="1707031" y="4188"/>
                  </a:cubicBezTo>
                  <a:cubicBezTo>
                    <a:pt x="1709713" y="6870"/>
                    <a:pt x="1711219" y="10506"/>
                    <a:pt x="1711219" y="14299"/>
                  </a:cubicBezTo>
                  <a:lnTo>
                    <a:pt x="1711219" y="413977"/>
                  </a:lnTo>
                  <a:cubicBezTo>
                    <a:pt x="1711219" y="417769"/>
                    <a:pt x="1709713" y="421406"/>
                    <a:pt x="1707031" y="424088"/>
                  </a:cubicBezTo>
                  <a:cubicBezTo>
                    <a:pt x="1704349" y="426769"/>
                    <a:pt x="1700712" y="428276"/>
                    <a:pt x="1696920" y="428276"/>
                  </a:cubicBezTo>
                  <a:lnTo>
                    <a:pt x="14299" y="428276"/>
                  </a:lnTo>
                  <a:cubicBezTo>
                    <a:pt x="10506" y="428276"/>
                    <a:pt x="6870" y="426769"/>
                    <a:pt x="4188" y="424088"/>
                  </a:cubicBezTo>
                  <a:cubicBezTo>
                    <a:pt x="1506" y="421406"/>
                    <a:pt x="0" y="417769"/>
                    <a:pt x="0" y="413977"/>
                  </a:cubicBezTo>
                  <a:lnTo>
                    <a:pt x="0" y="14299"/>
                  </a:lnTo>
                  <a:cubicBezTo>
                    <a:pt x="0" y="10506"/>
                    <a:pt x="1506" y="6870"/>
                    <a:pt x="4188" y="4188"/>
                  </a:cubicBezTo>
                  <a:cubicBezTo>
                    <a:pt x="6870" y="1506"/>
                    <a:pt x="10506" y="0"/>
                    <a:pt x="14299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11219" cy="466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E’ possibile realizzare un grafico in cui tali residui standardizzati (ordinate) vengono disegnati in funzione dei valori stimati (ascisse) mediante la retta di regressione.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267579"/>
            <a:ext cx="9055087" cy="178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3"/>
              </a:lnSpc>
              <a:spcBef>
                <a:spcPct val="0"/>
              </a:spcBef>
            </a:pPr>
            <a:r>
              <a:rPr lang="en-US" sz="5690">
                <a:solidFill>
                  <a:srgbClr val="2169AC"/>
                </a:solidFill>
                <a:latin typeface="Nunito Bold Bold"/>
              </a:rPr>
              <a:t>RESIDUI STANDARDIZZATI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7412" y="2516894"/>
            <a:ext cx="6411565" cy="3483484"/>
            <a:chOff x="0" y="0"/>
            <a:chExt cx="1688643" cy="9174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8643" cy="917461"/>
            </a:xfrm>
            <a:custGeom>
              <a:avLst/>
              <a:gdLst/>
              <a:ahLst/>
              <a:cxnLst/>
              <a:rect r="r" b="b" t="t" l="l"/>
              <a:pathLst>
                <a:path h="917461" w="1688643">
                  <a:moveTo>
                    <a:pt x="14490" y="0"/>
                  </a:moveTo>
                  <a:lnTo>
                    <a:pt x="1674153" y="0"/>
                  </a:lnTo>
                  <a:cubicBezTo>
                    <a:pt x="1682155" y="0"/>
                    <a:pt x="1688643" y="6487"/>
                    <a:pt x="1688643" y="14490"/>
                  </a:cubicBezTo>
                  <a:lnTo>
                    <a:pt x="1688643" y="902971"/>
                  </a:lnTo>
                  <a:cubicBezTo>
                    <a:pt x="1688643" y="910973"/>
                    <a:pt x="1682155" y="917461"/>
                    <a:pt x="1674153" y="917461"/>
                  </a:cubicBezTo>
                  <a:lnTo>
                    <a:pt x="14490" y="917461"/>
                  </a:lnTo>
                  <a:cubicBezTo>
                    <a:pt x="6487" y="917461"/>
                    <a:pt x="0" y="910973"/>
                    <a:pt x="0" y="902971"/>
                  </a:cubicBezTo>
                  <a:lnTo>
                    <a:pt x="0" y="14490"/>
                  </a:lnTo>
                  <a:cubicBezTo>
                    <a:pt x="0" y="6487"/>
                    <a:pt x="6487" y="0"/>
                    <a:pt x="1449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88643" cy="955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Il modello di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regressione lineare multipla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viene utilizzato per spiegare la relazione tra una variabile quantitativa Y, detta variabile dipendente, e le variabili quantitative indipendenti X1, X2, ..., Xp.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Equazione retta: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y = α + β1x1 + β2x2 + ... + βp xp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 Si calcolano due matrici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cov(dfDiabete)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e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cor(dfDiabete)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In R: </a:t>
              </a:r>
              <a:r>
                <a:rPr lang="en-US" sz="2100">
                  <a:solidFill>
                    <a:srgbClr val="5C3224"/>
                  </a:solidFill>
                  <a:latin typeface="Nunito Bold"/>
                </a:rPr>
                <a:t>lm(y˜x1 + x2 + ... + xp)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08977" y="2701909"/>
            <a:ext cx="11379023" cy="2786136"/>
          </a:xfrm>
          <a:custGeom>
            <a:avLst/>
            <a:gdLst/>
            <a:ahLst/>
            <a:cxnLst/>
            <a:rect r="r" b="b" t="t" l="l"/>
            <a:pathLst>
              <a:path h="2786136" w="11379023">
                <a:moveTo>
                  <a:pt x="0" y="0"/>
                </a:moveTo>
                <a:lnTo>
                  <a:pt x="11379023" y="0"/>
                </a:lnTo>
                <a:lnTo>
                  <a:pt x="11379023" y="2786137"/>
                </a:lnTo>
                <a:lnTo>
                  <a:pt x="0" y="2786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357718" y="6475131"/>
            <a:ext cx="5572565" cy="2435296"/>
            <a:chOff x="0" y="0"/>
            <a:chExt cx="1467671" cy="6413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7671" cy="641395"/>
            </a:xfrm>
            <a:custGeom>
              <a:avLst/>
              <a:gdLst/>
              <a:ahLst/>
              <a:cxnLst/>
              <a:rect r="r" b="b" t="t" l="l"/>
              <a:pathLst>
                <a:path h="641395" w="1467671">
                  <a:moveTo>
                    <a:pt x="16672" y="0"/>
                  </a:moveTo>
                  <a:lnTo>
                    <a:pt x="1451000" y="0"/>
                  </a:lnTo>
                  <a:cubicBezTo>
                    <a:pt x="1455421" y="0"/>
                    <a:pt x="1459662" y="1756"/>
                    <a:pt x="1462788" y="4883"/>
                  </a:cubicBezTo>
                  <a:cubicBezTo>
                    <a:pt x="1465915" y="8009"/>
                    <a:pt x="1467671" y="12250"/>
                    <a:pt x="1467671" y="16672"/>
                  </a:cubicBezTo>
                  <a:lnTo>
                    <a:pt x="1467671" y="624723"/>
                  </a:lnTo>
                  <a:cubicBezTo>
                    <a:pt x="1467671" y="629145"/>
                    <a:pt x="1465915" y="633385"/>
                    <a:pt x="1462788" y="636512"/>
                  </a:cubicBezTo>
                  <a:cubicBezTo>
                    <a:pt x="1459662" y="639638"/>
                    <a:pt x="1455421" y="641395"/>
                    <a:pt x="1451000" y="641395"/>
                  </a:cubicBezTo>
                  <a:lnTo>
                    <a:pt x="16672" y="641395"/>
                  </a:lnTo>
                  <a:cubicBezTo>
                    <a:pt x="12250" y="641395"/>
                    <a:pt x="8009" y="639638"/>
                    <a:pt x="4883" y="636512"/>
                  </a:cubicBezTo>
                  <a:cubicBezTo>
                    <a:pt x="1756" y="633385"/>
                    <a:pt x="0" y="629145"/>
                    <a:pt x="0" y="624723"/>
                  </a:cubicBezTo>
                  <a:lnTo>
                    <a:pt x="0" y="16672"/>
                  </a:lnTo>
                  <a:cubicBezTo>
                    <a:pt x="0" y="12250"/>
                    <a:pt x="1756" y="8009"/>
                    <a:pt x="4883" y="4883"/>
                  </a:cubicBezTo>
                  <a:cubicBezTo>
                    <a:pt x="8009" y="1756"/>
                    <a:pt x="12250" y="0"/>
                    <a:pt x="1667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67671" cy="679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"/>
                </a:rPr>
                <a:t>L’equazione della retta: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y = -4.01 + 1.35x1 - 0.75x2 +0.49 x3</a:t>
              </a:r>
            </a:p>
            <a:p>
              <a:pPr algn="just" marL="453398" indent="-226699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α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= −4.0147 </a:t>
              </a:r>
            </a:p>
            <a:p>
              <a:pPr algn="just" marL="453398" indent="-226699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β1 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= 1.3560 </a:t>
              </a:r>
            </a:p>
            <a:p>
              <a:pPr algn="just" marL="453398" indent="-226699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β2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= −0.7585</a:t>
              </a:r>
            </a:p>
            <a:p>
              <a:pPr algn="just" marL="453398" indent="-226699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5C3224"/>
                  </a:solidFill>
                  <a:latin typeface="Nunito Bold"/>
                </a:rPr>
                <a:t>β3</a:t>
              </a:r>
              <a:r>
                <a:rPr lang="en-US" sz="2100">
                  <a:solidFill>
                    <a:srgbClr val="5C3224"/>
                  </a:solidFill>
                  <a:latin typeface="Nunito"/>
                </a:rPr>
                <a:t> = 0.4972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251653"/>
            <a:ext cx="9055087" cy="178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3"/>
              </a:lnSpc>
            </a:pPr>
            <a:r>
              <a:rPr lang="en-US" sz="5690">
                <a:solidFill>
                  <a:srgbClr val="2169AC"/>
                </a:solidFill>
                <a:latin typeface="Nunito Bold Bold"/>
              </a:rPr>
              <a:t>REGRESSIONE </a:t>
            </a:r>
          </a:p>
          <a:p>
            <a:pPr algn="ctr" marL="0" indent="0" lvl="0">
              <a:lnSpc>
                <a:spcPts val="7113"/>
              </a:lnSpc>
              <a:spcBef>
                <a:spcPct val="0"/>
              </a:spcBef>
            </a:pPr>
            <a:r>
              <a:rPr lang="en-US" sz="5690">
                <a:solidFill>
                  <a:srgbClr val="2169AC"/>
                </a:solidFill>
                <a:latin typeface="Nunito Bold Bold"/>
              </a:rPr>
              <a:t>LINEARE MULTIPLA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762117" y="5970932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12735">
            <a:off x="8331452" y="-10675299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7156" y="1988820"/>
            <a:ext cx="7293688" cy="7293688"/>
          </a:xfrm>
          <a:custGeom>
            <a:avLst/>
            <a:gdLst/>
            <a:ahLst/>
            <a:cxnLst/>
            <a:rect r="r" b="b" t="t" l="l"/>
            <a:pathLst>
              <a:path h="7293688" w="7293688">
                <a:moveTo>
                  <a:pt x="0" y="0"/>
                </a:moveTo>
                <a:lnTo>
                  <a:pt x="7293688" y="0"/>
                </a:lnTo>
                <a:lnTo>
                  <a:pt x="7293688" y="7293688"/>
                </a:lnTo>
                <a:lnTo>
                  <a:pt x="0" y="72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7796" y="2855206"/>
            <a:ext cx="4782295" cy="1546861"/>
            <a:chOff x="0" y="0"/>
            <a:chExt cx="1259534" cy="4074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534" cy="407404"/>
            </a:xfrm>
            <a:custGeom>
              <a:avLst/>
              <a:gdLst/>
              <a:ahLst/>
              <a:cxnLst/>
              <a:rect r="r" b="b" t="t" l="l"/>
              <a:pathLst>
                <a:path h="407404" w="1259534">
                  <a:moveTo>
                    <a:pt x="19426" y="0"/>
                  </a:moveTo>
                  <a:lnTo>
                    <a:pt x="1240108" y="0"/>
                  </a:lnTo>
                  <a:cubicBezTo>
                    <a:pt x="1245260" y="0"/>
                    <a:pt x="1250201" y="2047"/>
                    <a:pt x="1253844" y="5690"/>
                  </a:cubicBezTo>
                  <a:cubicBezTo>
                    <a:pt x="1257488" y="9333"/>
                    <a:pt x="1259534" y="14274"/>
                    <a:pt x="1259534" y="19426"/>
                  </a:cubicBezTo>
                  <a:lnTo>
                    <a:pt x="1259534" y="387977"/>
                  </a:lnTo>
                  <a:cubicBezTo>
                    <a:pt x="1259534" y="398706"/>
                    <a:pt x="1250837" y="407404"/>
                    <a:pt x="1240108" y="407404"/>
                  </a:cubicBezTo>
                  <a:lnTo>
                    <a:pt x="19426" y="407404"/>
                  </a:lnTo>
                  <a:cubicBezTo>
                    <a:pt x="14274" y="407404"/>
                    <a:pt x="9333" y="405357"/>
                    <a:pt x="5690" y="401714"/>
                  </a:cubicBezTo>
                  <a:cubicBezTo>
                    <a:pt x="2047" y="398071"/>
                    <a:pt x="0" y="393130"/>
                    <a:pt x="0" y="387977"/>
                  </a:cubicBezTo>
                  <a:lnTo>
                    <a:pt x="0" y="19426"/>
                  </a:lnTo>
                  <a:cubicBezTo>
                    <a:pt x="0" y="8698"/>
                    <a:pt x="8698" y="0"/>
                    <a:pt x="1942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9534" cy="44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C3224"/>
                  </a:solidFill>
                  <a:latin typeface="Nunito"/>
                </a:rPr>
                <a:t>Anche in questo caso i residui mostrano di quanto si discostano i valori osservati dai valori stimati con la regressione lineare multipla.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90844" y="5517947"/>
            <a:ext cx="5109494" cy="2604136"/>
            <a:chOff x="0" y="0"/>
            <a:chExt cx="1345710" cy="685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5710" cy="685863"/>
            </a:xfrm>
            <a:custGeom>
              <a:avLst/>
              <a:gdLst/>
              <a:ahLst/>
              <a:cxnLst/>
              <a:rect r="r" b="b" t="t" l="l"/>
              <a:pathLst>
                <a:path h="685863" w="1345710">
                  <a:moveTo>
                    <a:pt x="18182" y="0"/>
                  </a:moveTo>
                  <a:lnTo>
                    <a:pt x="1327528" y="0"/>
                  </a:lnTo>
                  <a:cubicBezTo>
                    <a:pt x="1332350" y="0"/>
                    <a:pt x="1336975" y="1916"/>
                    <a:pt x="1340385" y="5326"/>
                  </a:cubicBezTo>
                  <a:cubicBezTo>
                    <a:pt x="1343795" y="8735"/>
                    <a:pt x="1345710" y="13360"/>
                    <a:pt x="1345710" y="18182"/>
                  </a:cubicBezTo>
                  <a:lnTo>
                    <a:pt x="1345710" y="667681"/>
                  </a:lnTo>
                  <a:cubicBezTo>
                    <a:pt x="1345710" y="672503"/>
                    <a:pt x="1343795" y="677128"/>
                    <a:pt x="1340385" y="680538"/>
                  </a:cubicBezTo>
                  <a:cubicBezTo>
                    <a:pt x="1336975" y="683947"/>
                    <a:pt x="1332350" y="685863"/>
                    <a:pt x="1327528" y="685863"/>
                  </a:cubicBezTo>
                  <a:lnTo>
                    <a:pt x="18182" y="685863"/>
                  </a:lnTo>
                  <a:cubicBezTo>
                    <a:pt x="13360" y="685863"/>
                    <a:pt x="8735" y="683947"/>
                    <a:pt x="5326" y="680538"/>
                  </a:cubicBezTo>
                  <a:cubicBezTo>
                    <a:pt x="1916" y="677128"/>
                    <a:pt x="0" y="672503"/>
                    <a:pt x="0" y="667681"/>
                  </a:cubicBezTo>
                  <a:lnTo>
                    <a:pt x="0" y="18182"/>
                  </a:lnTo>
                  <a:cubicBezTo>
                    <a:pt x="0" y="13360"/>
                    <a:pt x="1916" y="8735"/>
                    <a:pt x="5326" y="5326"/>
                  </a:cubicBezTo>
                  <a:cubicBezTo>
                    <a:pt x="8735" y="1916"/>
                    <a:pt x="13360" y="0"/>
                    <a:pt x="1818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45710" cy="723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C3224"/>
                  </a:solidFill>
                  <a:latin typeface="Nunito"/>
                </a:rPr>
                <a:t>Il </a:t>
              </a:r>
              <a:r>
                <a:rPr lang="en-US" sz="2000">
                  <a:solidFill>
                    <a:srgbClr val="5C3224"/>
                  </a:solidFill>
                  <a:latin typeface="Nunito Bold"/>
                </a:rPr>
                <a:t>coefficiente di determinazione </a:t>
              </a:r>
              <a:r>
                <a:rPr lang="en-US" sz="2000">
                  <a:solidFill>
                    <a:srgbClr val="5C3224"/>
                  </a:solidFill>
                  <a:latin typeface="Nunito"/>
                </a:rPr>
                <a:t>in un modello di regressione lineare multipla è il rapporto tra la varianza dei valori stimati tramite la funzione di regressione multipla e la varianza dei valori osservati dalla variabile dipendente.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C3224"/>
                  </a:solidFill>
                  <a:latin typeface="Nunito Bold"/>
                </a:rPr>
                <a:t>D^2 = 0.9316819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682579" y="460375"/>
            <a:ext cx="11137954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>
                <a:solidFill>
                  <a:srgbClr val="2169AC"/>
                </a:solidFill>
                <a:latin typeface="Nunito Bold Bold"/>
              </a:rPr>
              <a:t>RESIDUI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43258" y="2996869"/>
            <a:ext cx="12201484" cy="4863124"/>
            <a:chOff x="0" y="0"/>
            <a:chExt cx="3213560" cy="1280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13559" cy="1280823"/>
            </a:xfrm>
            <a:custGeom>
              <a:avLst/>
              <a:gdLst/>
              <a:ahLst/>
              <a:cxnLst/>
              <a:rect r="r" b="b" t="t" l="l"/>
              <a:pathLst>
                <a:path h="1280823" w="3213559">
                  <a:moveTo>
                    <a:pt x="7614" y="0"/>
                  </a:moveTo>
                  <a:lnTo>
                    <a:pt x="3205945" y="0"/>
                  </a:lnTo>
                  <a:cubicBezTo>
                    <a:pt x="3207965" y="0"/>
                    <a:pt x="3209901" y="802"/>
                    <a:pt x="3211329" y="2230"/>
                  </a:cubicBezTo>
                  <a:cubicBezTo>
                    <a:pt x="3212757" y="3658"/>
                    <a:pt x="3213559" y="5595"/>
                    <a:pt x="3213559" y="7614"/>
                  </a:cubicBezTo>
                  <a:lnTo>
                    <a:pt x="3213559" y="1273209"/>
                  </a:lnTo>
                  <a:cubicBezTo>
                    <a:pt x="3213559" y="1277414"/>
                    <a:pt x="3210151" y="1280823"/>
                    <a:pt x="3205945" y="1280823"/>
                  </a:cubicBezTo>
                  <a:lnTo>
                    <a:pt x="7614" y="1280823"/>
                  </a:lnTo>
                  <a:cubicBezTo>
                    <a:pt x="5595" y="1280823"/>
                    <a:pt x="3658" y="1280021"/>
                    <a:pt x="2230" y="1278593"/>
                  </a:cubicBezTo>
                  <a:cubicBezTo>
                    <a:pt x="802" y="1277165"/>
                    <a:pt x="0" y="1275228"/>
                    <a:pt x="0" y="1273209"/>
                  </a:cubicBezTo>
                  <a:lnTo>
                    <a:pt x="0" y="7614"/>
                  </a:lnTo>
                  <a:cubicBezTo>
                    <a:pt x="0" y="5595"/>
                    <a:pt x="802" y="3658"/>
                    <a:pt x="2230" y="2230"/>
                  </a:cubicBezTo>
                  <a:cubicBezTo>
                    <a:pt x="3658" y="802"/>
                    <a:pt x="5595" y="0"/>
                    <a:pt x="7614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13560" cy="1328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Sia I = I1, I2, ..., In un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insieme di n individui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appartenenti ad una popolazione.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Assumiamo che esista un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insieme di caratteristiche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C = C1, C2, ..., Cp che sono osservabili e sono possedute da ogni individuo in I.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Il problema dell’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analisi dei cluster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consiste nel determinare m sottoinsiemi, detti cluster, di individui in I, con m intero minore di n, tali che Ii appartenga soltanto ad un unico sottoinsieme.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 Le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distanze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tra tutte le possibili coppie di unità sono inserite in una matrice D di cardinalità n x n.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In R usiamo la funzione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dist(X)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, di default usa la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metrica euclidea.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124685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ANALISI DEI CLUSTER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47134" y="4900301"/>
            <a:ext cx="6014605" cy="2860549"/>
            <a:chOff x="0" y="0"/>
            <a:chExt cx="1584094" cy="753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4094" cy="753396"/>
            </a:xfrm>
            <a:custGeom>
              <a:avLst/>
              <a:gdLst/>
              <a:ahLst/>
              <a:cxnLst/>
              <a:rect r="r" b="b" t="t" l="l"/>
              <a:pathLst>
                <a:path h="753396" w="1584094">
                  <a:moveTo>
                    <a:pt x="15446" y="0"/>
                  </a:moveTo>
                  <a:lnTo>
                    <a:pt x="1568647" y="0"/>
                  </a:lnTo>
                  <a:cubicBezTo>
                    <a:pt x="1572744" y="0"/>
                    <a:pt x="1576673" y="1627"/>
                    <a:pt x="1579569" y="4524"/>
                  </a:cubicBezTo>
                  <a:cubicBezTo>
                    <a:pt x="1582466" y="7421"/>
                    <a:pt x="1584094" y="11350"/>
                    <a:pt x="1584094" y="15446"/>
                  </a:cubicBezTo>
                  <a:lnTo>
                    <a:pt x="1584094" y="737949"/>
                  </a:lnTo>
                  <a:cubicBezTo>
                    <a:pt x="1584094" y="742046"/>
                    <a:pt x="1582466" y="745975"/>
                    <a:pt x="1579569" y="748871"/>
                  </a:cubicBezTo>
                  <a:cubicBezTo>
                    <a:pt x="1576673" y="751768"/>
                    <a:pt x="1572744" y="753396"/>
                    <a:pt x="1568647" y="753396"/>
                  </a:cubicBezTo>
                  <a:lnTo>
                    <a:pt x="15446" y="753396"/>
                  </a:lnTo>
                  <a:cubicBezTo>
                    <a:pt x="6916" y="753396"/>
                    <a:pt x="0" y="746480"/>
                    <a:pt x="0" y="737949"/>
                  </a:cubicBezTo>
                  <a:lnTo>
                    <a:pt x="0" y="15446"/>
                  </a:lnTo>
                  <a:cubicBezTo>
                    <a:pt x="0" y="11350"/>
                    <a:pt x="1627" y="7421"/>
                    <a:pt x="4524" y="4524"/>
                  </a:cubicBezTo>
                  <a:cubicBezTo>
                    <a:pt x="7421" y="1627"/>
                    <a:pt x="11350" y="0"/>
                    <a:pt x="1544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84094" cy="801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 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matrice statistica di non omogeneità: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HI = (n − 1)WI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misura di non omogeneità statistica 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dell’insieme I di individui la traccia della matrice HI.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trHI = 270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19147" y="3853995"/>
            <a:ext cx="8262943" cy="1393283"/>
          </a:xfrm>
          <a:custGeom>
            <a:avLst/>
            <a:gdLst/>
            <a:ahLst/>
            <a:cxnLst/>
            <a:rect r="r" b="b" t="t" l="l"/>
            <a:pathLst>
              <a:path h="1393283" w="8262943">
                <a:moveTo>
                  <a:pt x="0" y="0"/>
                </a:moveTo>
                <a:lnTo>
                  <a:pt x="8262943" y="0"/>
                </a:lnTo>
                <a:lnTo>
                  <a:pt x="8262943" y="1393284"/>
                </a:lnTo>
                <a:lnTo>
                  <a:pt x="0" y="1393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8559" y="5994016"/>
            <a:ext cx="2998109" cy="1418671"/>
          </a:xfrm>
          <a:custGeom>
            <a:avLst/>
            <a:gdLst/>
            <a:ahLst/>
            <a:cxnLst/>
            <a:rect r="r" b="b" t="t" l="l"/>
            <a:pathLst>
              <a:path h="1418671" w="2998109">
                <a:moveTo>
                  <a:pt x="0" y="0"/>
                </a:moveTo>
                <a:lnTo>
                  <a:pt x="2998109" y="0"/>
                </a:lnTo>
                <a:lnTo>
                  <a:pt x="2998109" y="1418672"/>
                </a:lnTo>
                <a:lnTo>
                  <a:pt x="0" y="1418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733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19147" y="8132325"/>
            <a:ext cx="3786390" cy="894587"/>
          </a:xfrm>
          <a:custGeom>
            <a:avLst/>
            <a:gdLst/>
            <a:ahLst/>
            <a:cxnLst/>
            <a:rect r="r" b="b" t="t" l="l"/>
            <a:pathLst>
              <a:path h="894587" w="3786390">
                <a:moveTo>
                  <a:pt x="0" y="0"/>
                </a:moveTo>
                <a:lnTo>
                  <a:pt x="3786389" y="0"/>
                </a:lnTo>
                <a:lnTo>
                  <a:pt x="3786389" y="894587"/>
                </a:lnTo>
                <a:lnTo>
                  <a:pt x="0" y="8945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90931" y="390797"/>
            <a:ext cx="12029211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MISURA DI NON OMOGENEITÀ TOTALE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3008" y="3387270"/>
            <a:ext cx="1202921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FFB699"/>
                </a:solidFill>
                <a:latin typeface="Nunito Bold Bold"/>
              </a:rPr>
              <a:t>PRIMO METODO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32943" y="5384416"/>
            <a:ext cx="1202921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FFB699"/>
                </a:solidFill>
                <a:latin typeface="Nunito Bold Bold"/>
              </a:rPr>
              <a:t>SECONDO METODO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13008" y="7522725"/>
            <a:ext cx="1202921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FFB699"/>
                </a:solidFill>
                <a:latin typeface="Nunito Bold Bold"/>
              </a:rPr>
              <a:t>TERZO METODO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66510" y="3818841"/>
            <a:ext cx="10542837" cy="2649319"/>
          </a:xfrm>
          <a:custGeom>
            <a:avLst/>
            <a:gdLst/>
            <a:ahLst/>
            <a:cxnLst/>
            <a:rect r="r" b="b" t="t" l="l"/>
            <a:pathLst>
              <a:path h="2649319" w="10542837">
                <a:moveTo>
                  <a:pt x="0" y="0"/>
                </a:moveTo>
                <a:lnTo>
                  <a:pt x="10542837" y="0"/>
                </a:lnTo>
                <a:lnTo>
                  <a:pt x="10542837" y="2649318"/>
                </a:lnTo>
                <a:lnTo>
                  <a:pt x="0" y="264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66510" y="6630084"/>
            <a:ext cx="10186349" cy="1307006"/>
          </a:xfrm>
          <a:custGeom>
            <a:avLst/>
            <a:gdLst/>
            <a:ahLst/>
            <a:cxnLst/>
            <a:rect r="r" b="b" t="t" l="l"/>
            <a:pathLst>
              <a:path h="1307006" w="10186349">
                <a:moveTo>
                  <a:pt x="0" y="0"/>
                </a:moveTo>
                <a:lnTo>
                  <a:pt x="10186349" y="0"/>
                </a:lnTo>
                <a:lnTo>
                  <a:pt x="10186349" y="1307006"/>
                </a:lnTo>
                <a:lnTo>
                  <a:pt x="0" y="130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0185" y="8194265"/>
            <a:ext cx="8758468" cy="485356"/>
          </a:xfrm>
          <a:custGeom>
            <a:avLst/>
            <a:gdLst/>
            <a:ahLst/>
            <a:cxnLst/>
            <a:rect r="r" b="b" t="t" l="l"/>
            <a:pathLst>
              <a:path h="485356" w="8758468">
                <a:moveTo>
                  <a:pt x="0" y="0"/>
                </a:moveTo>
                <a:lnTo>
                  <a:pt x="8758468" y="0"/>
                </a:lnTo>
                <a:lnTo>
                  <a:pt x="8758468" y="485356"/>
                </a:lnTo>
                <a:lnTo>
                  <a:pt x="0" y="485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12685" y="390560"/>
            <a:ext cx="12029211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MISURE DI NON OMOGENEITÀ STATISTICHE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02148" y="2617505"/>
            <a:ext cx="8271561" cy="63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6"/>
              </a:lnSpc>
              <a:spcBef>
                <a:spcPct val="0"/>
              </a:spcBef>
            </a:pPr>
            <a:r>
              <a:rPr lang="en-US" sz="4052">
                <a:solidFill>
                  <a:srgbClr val="FFB699"/>
                </a:solidFill>
                <a:latin typeface="Nunito Bold Bold"/>
              </a:rPr>
              <a:t>SECONDO METODO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95250" y="1754884"/>
            <a:ext cx="5670060" cy="1905001"/>
            <a:chOff x="0" y="0"/>
            <a:chExt cx="1493349" cy="501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3349" cy="501729"/>
            </a:xfrm>
            <a:custGeom>
              <a:avLst/>
              <a:gdLst/>
              <a:ahLst/>
              <a:cxnLst/>
              <a:rect r="r" b="b" t="t" l="l"/>
              <a:pathLst>
                <a:path h="501729" w="1493349">
                  <a:moveTo>
                    <a:pt x="16385" y="0"/>
                  </a:moveTo>
                  <a:lnTo>
                    <a:pt x="1476964" y="0"/>
                  </a:lnTo>
                  <a:cubicBezTo>
                    <a:pt x="1486013" y="0"/>
                    <a:pt x="1493349" y="7336"/>
                    <a:pt x="1493349" y="16385"/>
                  </a:cubicBezTo>
                  <a:lnTo>
                    <a:pt x="1493349" y="485344"/>
                  </a:lnTo>
                  <a:cubicBezTo>
                    <a:pt x="1493349" y="494393"/>
                    <a:pt x="1486013" y="501729"/>
                    <a:pt x="1476964" y="501729"/>
                  </a:cubicBezTo>
                  <a:lnTo>
                    <a:pt x="16385" y="501729"/>
                  </a:lnTo>
                  <a:cubicBezTo>
                    <a:pt x="12039" y="501729"/>
                    <a:pt x="7872" y="500002"/>
                    <a:pt x="4799" y="496930"/>
                  </a:cubicBezTo>
                  <a:cubicBezTo>
                    <a:pt x="1726" y="493857"/>
                    <a:pt x="0" y="489689"/>
                    <a:pt x="0" y="485344"/>
                  </a:cubicBezTo>
                  <a:lnTo>
                    <a:pt x="0" y="16385"/>
                  </a:lnTo>
                  <a:cubicBezTo>
                    <a:pt x="0" y="12039"/>
                    <a:pt x="1726" y="7872"/>
                    <a:pt x="4799" y="4799"/>
                  </a:cubicBezTo>
                  <a:cubicBezTo>
                    <a:pt x="7872" y="1726"/>
                    <a:pt x="12039" y="0"/>
                    <a:pt x="1638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93349" cy="558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Gli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algoritmi di tipo non gerarchico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procedono, data una prima partizione, a riallocare gli individui nel gruppo con centroide più vicino.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124685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METODI NON GERARCHICI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19926" y="3659885"/>
            <a:ext cx="10075324" cy="6286501"/>
            <a:chOff x="0" y="0"/>
            <a:chExt cx="2653583" cy="16557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3583" cy="1655704"/>
            </a:xfrm>
            <a:custGeom>
              <a:avLst/>
              <a:gdLst/>
              <a:ahLst/>
              <a:cxnLst/>
              <a:rect r="r" b="b" t="t" l="l"/>
              <a:pathLst>
                <a:path h="1655704" w="2653583">
                  <a:moveTo>
                    <a:pt x="9221" y="0"/>
                  </a:moveTo>
                  <a:lnTo>
                    <a:pt x="2644362" y="0"/>
                  </a:lnTo>
                  <a:cubicBezTo>
                    <a:pt x="2646808" y="0"/>
                    <a:pt x="2649153" y="971"/>
                    <a:pt x="2650882" y="2701"/>
                  </a:cubicBezTo>
                  <a:cubicBezTo>
                    <a:pt x="2652612" y="4430"/>
                    <a:pt x="2653583" y="6775"/>
                    <a:pt x="2653583" y="9221"/>
                  </a:cubicBezTo>
                  <a:lnTo>
                    <a:pt x="2653583" y="1646483"/>
                  </a:lnTo>
                  <a:cubicBezTo>
                    <a:pt x="2653583" y="1648929"/>
                    <a:pt x="2652612" y="1651274"/>
                    <a:pt x="2650882" y="1653003"/>
                  </a:cubicBezTo>
                  <a:cubicBezTo>
                    <a:pt x="2649153" y="1654733"/>
                    <a:pt x="2646808" y="1655704"/>
                    <a:pt x="2644362" y="1655704"/>
                  </a:cubicBezTo>
                  <a:lnTo>
                    <a:pt x="9221" y="1655704"/>
                  </a:lnTo>
                  <a:cubicBezTo>
                    <a:pt x="6775" y="1655704"/>
                    <a:pt x="4430" y="1654733"/>
                    <a:pt x="2701" y="1653003"/>
                  </a:cubicBezTo>
                  <a:cubicBezTo>
                    <a:pt x="971" y="1651274"/>
                    <a:pt x="0" y="1648929"/>
                    <a:pt x="0" y="1646483"/>
                  </a:cubicBezTo>
                  <a:lnTo>
                    <a:pt x="0" y="9221"/>
                  </a:lnTo>
                  <a:cubicBezTo>
                    <a:pt x="0" y="6775"/>
                    <a:pt x="971" y="4430"/>
                    <a:pt x="2701" y="2701"/>
                  </a:cubicBezTo>
                  <a:cubicBezTo>
                    <a:pt x="4430" y="971"/>
                    <a:pt x="6775" y="0"/>
                    <a:pt x="922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53583" cy="1712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Metodo dei k-means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1)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fissare a priori il numero k di cluster specificando i punti di riferimento iniziali che inducono una prima partizione provvisoria;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2)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considerare tutti gli individui e attribuire ciascuno di essi al cluster individuato dal punto di riferimento da cui ha distanza minore;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3)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calcolare il baricentro (centroide) di ognuno dei k gruppi così ottenuti;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4)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valutare la distanza di ogni unità da ogni centroide ottenuto al passo precedente.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5)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Ricalcolare i centroidi dei k gruppi così ottentui;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 Bold"/>
                </a:rPr>
                <a:t>6)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 ripetere il procedimento a partire dal punto (4) fino a che i centroidi non subiscono ulteriori modifiche rispetto all’iterazione precedente.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Si procede iterativamente fino a raggiungere una configurazione stabile.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3981" y="4805003"/>
            <a:ext cx="9221868" cy="5688670"/>
          </a:xfrm>
          <a:custGeom>
            <a:avLst/>
            <a:gdLst/>
            <a:ahLst/>
            <a:cxnLst/>
            <a:rect r="r" b="b" t="t" l="l"/>
            <a:pathLst>
              <a:path h="5688670" w="9221868">
                <a:moveTo>
                  <a:pt x="0" y="0"/>
                </a:moveTo>
                <a:lnTo>
                  <a:pt x="9221868" y="0"/>
                </a:lnTo>
                <a:lnTo>
                  <a:pt x="9221868" y="5688670"/>
                </a:lnTo>
                <a:lnTo>
                  <a:pt x="0" y="568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1682" y="2266992"/>
            <a:ext cx="8920280" cy="3770203"/>
          </a:xfrm>
          <a:custGeom>
            <a:avLst/>
            <a:gdLst/>
            <a:ahLst/>
            <a:cxnLst/>
            <a:rect r="r" b="b" t="t" l="l"/>
            <a:pathLst>
              <a:path h="3770203" w="8920280">
                <a:moveTo>
                  <a:pt x="0" y="0"/>
                </a:moveTo>
                <a:lnTo>
                  <a:pt x="8920279" y="0"/>
                </a:lnTo>
                <a:lnTo>
                  <a:pt x="8920279" y="3770203"/>
                </a:lnTo>
                <a:lnTo>
                  <a:pt x="0" y="3770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962498" y="509122"/>
            <a:ext cx="6104009" cy="1039156"/>
            <a:chOff x="0" y="0"/>
            <a:chExt cx="1607640" cy="2736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7640" cy="273687"/>
            </a:xfrm>
            <a:custGeom>
              <a:avLst/>
              <a:gdLst/>
              <a:ahLst/>
              <a:cxnLst/>
              <a:rect r="r" b="b" t="t" l="l"/>
              <a:pathLst>
                <a:path h="273687" w="1607640">
                  <a:moveTo>
                    <a:pt x="15220" y="0"/>
                  </a:moveTo>
                  <a:lnTo>
                    <a:pt x="1592420" y="0"/>
                  </a:lnTo>
                  <a:cubicBezTo>
                    <a:pt x="1600826" y="0"/>
                    <a:pt x="1607640" y="6814"/>
                    <a:pt x="1607640" y="15220"/>
                  </a:cubicBezTo>
                  <a:lnTo>
                    <a:pt x="1607640" y="258467"/>
                  </a:lnTo>
                  <a:cubicBezTo>
                    <a:pt x="1607640" y="266873"/>
                    <a:pt x="1600826" y="273687"/>
                    <a:pt x="1592420" y="273687"/>
                  </a:cubicBezTo>
                  <a:lnTo>
                    <a:pt x="15220" y="273687"/>
                  </a:lnTo>
                  <a:cubicBezTo>
                    <a:pt x="6814" y="273687"/>
                    <a:pt x="0" y="266873"/>
                    <a:pt x="0" y="258467"/>
                  </a:cubicBezTo>
                  <a:lnTo>
                    <a:pt x="0" y="15220"/>
                  </a:lnTo>
                  <a:cubicBezTo>
                    <a:pt x="0" y="6814"/>
                    <a:pt x="6814" y="0"/>
                    <a:pt x="1522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07640" cy="31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kmeans(x, center, iter.max = N, nstart = M)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84693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2-MEANS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2777" y="4869398"/>
            <a:ext cx="9113409" cy="5624275"/>
          </a:xfrm>
          <a:custGeom>
            <a:avLst/>
            <a:gdLst/>
            <a:ahLst/>
            <a:cxnLst/>
            <a:rect r="r" b="b" t="t" l="l"/>
            <a:pathLst>
              <a:path h="5624275" w="9113409">
                <a:moveTo>
                  <a:pt x="0" y="0"/>
                </a:moveTo>
                <a:lnTo>
                  <a:pt x="9113409" y="0"/>
                </a:lnTo>
                <a:lnTo>
                  <a:pt x="9113409" y="5624275"/>
                </a:lnTo>
                <a:lnTo>
                  <a:pt x="0" y="5624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0931" y="3948522"/>
            <a:ext cx="8848791" cy="2733324"/>
          </a:xfrm>
          <a:custGeom>
            <a:avLst/>
            <a:gdLst/>
            <a:ahLst/>
            <a:cxnLst/>
            <a:rect r="r" b="b" t="t" l="l"/>
            <a:pathLst>
              <a:path h="2733324" w="8848791">
                <a:moveTo>
                  <a:pt x="0" y="0"/>
                </a:moveTo>
                <a:lnTo>
                  <a:pt x="8848790" y="0"/>
                </a:lnTo>
                <a:lnTo>
                  <a:pt x="8848790" y="2733324"/>
                </a:lnTo>
                <a:lnTo>
                  <a:pt x="0" y="2733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23084" y="509122"/>
            <a:ext cx="6104009" cy="1039156"/>
            <a:chOff x="0" y="0"/>
            <a:chExt cx="1607640" cy="2736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7640" cy="273687"/>
            </a:xfrm>
            <a:custGeom>
              <a:avLst/>
              <a:gdLst/>
              <a:ahLst/>
              <a:cxnLst/>
              <a:rect r="r" b="b" t="t" l="l"/>
              <a:pathLst>
                <a:path h="273687" w="1607640">
                  <a:moveTo>
                    <a:pt x="15220" y="0"/>
                  </a:moveTo>
                  <a:lnTo>
                    <a:pt x="1592420" y="0"/>
                  </a:lnTo>
                  <a:cubicBezTo>
                    <a:pt x="1600826" y="0"/>
                    <a:pt x="1607640" y="6814"/>
                    <a:pt x="1607640" y="15220"/>
                  </a:cubicBezTo>
                  <a:lnTo>
                    <a:pt x="1607640" y="258467"/>
                  </a:lnTo>
                  <a:cubicBezTo>
                    <a:pt x="1607640" y="266873"/>
                    <a:pt x="1600826" y="273687"/>
                    <a:pt x="1592420" y="273687"/>
                  </a:cubicBezTo>
                  <a:lnTo>
                    <a:pt x="15220" y="273687"/>
                  </a:lnTo>
                  <a:cubicBezTo>
                    <a:pt x="6814" y="273687"/>
                    <a:pt x="0" y="266873"/>
                    <a:pt x="0" y="258467"/>
                  </a:cubicBezTo>
                  <a:lnTo>
                    <a:pt x="0" y="15220"/>
                  </a:lnTo>
                  <a:cubicBezTo>
                    <a:pt x="0" y="6814"/>
                    <a:pt x="6814" y="0"/>
                    <a:pt x="1522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07640" cy="31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kmeans(x, center, iter.max = N, nstart = M)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007817" y="1942248"/>
            <a:ext cx="9211904" cy="2006274"/>
          </a:xfrm>
          <a:custGeom>
            <a:avLst/>
            <a:gdLst/>
            <a:ahLst/>
            <a:cxnLst/>
            <a:rect r="r" b="b" t="t" l="l"/>
            <a:pathLst>
              <a:path h="2006274" w="9211904">
                <a:moveTo>
                  <a:pt x="0" y="0"/>
                </a:moveTo>
                <a:lnTo>
                  <a:pt x="9211904" y="0"/>
                </a:lnTo>
                <a:lnTo>
                  <a:pt x="9211904" y="2006274"/>
                </a:lnTo>
                <a:lnTo>
                  <a:pt x="0" y="2006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45280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3-MEANS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39417">
            <a:off x="-4376440" y="4903567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84412">
            <a:off x="10517651" y="-8747965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90750" y="514350"/>
            <a:ext cx="6336240" cy="9504360"/>
          </a:xfrm>
          <a:custGeom>
            <a:avLst/>
            <a:gdLst/>
            <a:ahLst/>
            <a:cxnLst/>
            <a:rect r="r" b="b" t="t" l="l"/>
            <a:pathLst>
              <a:path h="9504360" w="6336240">
                <a:moveTo>
                  <a:pt x="0" y="0"/>
                </a:moveTo>
                <a:lnTo>
                  <a:pt x="6336241" y="0"/>
                </a:lnTo>
                <a:lnTo>
                  <a:pt x="6336241" y="9504360"/>
                </a:lnTo>
                <a:lnTo>
                  <a:pt x="0" y="9504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26991" y="514350"/>
            <a:ext cx="6336240" cy="9504360"/>
          </a:xfrm>
          <a:custGeom>
            <a:avLst/>
            <a:gdLst/>
            <a:ahLst/>
            <a:cxnLst/>
            <a:rect r="r" b="b" t="t" l="l"/>
            <a:pathLst>
              <a:path h="9504360" w="6336240">
                <a:moveTo>
                  <a:pt x="0" y="0"/>
                </a:moveTo>
                <a:lnTo>
                  <a:pt x="6336240" y="0"/>
                </a:lnTo>
                <a:lnTo>
                  <a:pt x="6336240" y="9504360"/>
                </a:lnTo>
                <a:lnTo>
                  <a:pt x="0" y="9504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4685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METODI GERARCHICI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598882" y="2158821"/>
            <a:ext cx="10075324" cy="2619549"/>
            <a:chOff x="0" y="0"/>
            <a:chExt cx="2653583" cy="6899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53583" cy="689922"/>
            </a:xfrm>
            <a:custGeom>
              <a:avLst/>
              <a:gdLst/>
              <a:ahLst/>
              <a:cxnLst/>
              <a:rect r="r" b="b" t="t" l="l"/>
              <a:pathLst>
                <a:path h="689922" w="2653583">
                  <a:moveTo>
                    <a:pt x="9221" y="0"/>
                  </a:moveTo>
                  <a:lnTo>
                    <a:pt x="2644362" y="0"/>
                  </a:lnTo>
                  <a:cubicBezTo>
                    <a:pt x="2646808" y="0"/>
                    <a:pt x="2649153" y="971"/>
                    <a:pt x="2650882" y="2701"/>
                  </a:cubicBezTo>
                  <a:cubicBezTo>
                    <a:pt x="2652612" y="4430"/>
                    <a:pt x="2653583" y="6775"/>
                    <a:pt x="2653583" y="9221"/>
                  </a:cubicBezTo>
                  <a:lnTo>
                    <a:pt x="2653583" y="680702"/>
                  </a:lnTo>
                  <a:cubicBezTo>
                    <a:pt x="2653583" y="683147"/>
                    <a:pt x="2652612" y="685492"/>
                    <a:pt x="2650882" y="687222"/>
                  </a:cubicBezTo>
                  <a:cubicBezTo>
                    <a:pt x="2649153" y="688951"/>
                    <a:pt x="2646808" y="689922"/>
                    <a:pt x="2644362" y="689922"/>
                  </a:cubicBezTo>
                  <a:lnTo>
                    <a:pt x="9221" y="689922"/>
                  </a:lnTo>
                  <a:cubicBezTo>
                    <a:pt x="6775" y="689922"/>
                    <a:pt x="4430" y="688951"/>
                    <a:pt x="2701" y="687222"/>
                  </a:cubicBezTo>
                  <a:cubicBezTo>
                    <a:pt x="971" y="685492"/>
                    <a:pt x="0" y="683147"/>
                    <a:pt x="0" y="680702"/>
                  </a:cubicBezTo>
                  <a:lnTo>
                    <a:pt x="0" y="9221"/>
                  </a:lnTo>
                  <a:cubicBezTo>
                    <a:pt x="0" y="6775"/>
                    <a:pt x="971" y="4430"/>
                    <a:pt x="2701" y="2701"/>
                  </a:cubicBezTo>
                  <a:cubicBezTo>
                    <a:pt x="4430" y="971"/>
                    <a:pt x="6775" y="0"/>
                    <a:pt x="922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53583" cy="747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I metodi di clustering gerarchico possono essere di due tipi: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agglomerativi e divisivi.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 L’obiettivo finale è ottenere una sequenza di partizioni che possono essere rappresentate graficamente mediante un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dendrogramma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9320" y="5728414"/>
            <a:ext cx="10075324" cy="3219451"/>
            <a:chOff x="0" y="0"/>
            <a:chExt cx="2653583" cy="8479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3583" cy="847921"/>
            </a:xfrm>
            <a:custGeom>
              <a:avLst/>
              <a:gdLst/>
              <a:ahLst/>
              <a:cxnLst/>
              <a:rect r="r" b="b" t="t" l="l"/>
              <a:pathLst>
                <a:path h="847921" w="2653583">
                  <a:moveTo>
                    <a:pt x="9221" y="0"/>
                  </a:moveTo>
                  <a:lnTo>
                    <a:pt x="2644362" y="0"/>
                  </a:lnTo>
                  <a:cubicBezTo>
                    <a:pt x="2646808" y="0"/>
                    <a:pt x="2649153" y="971"/>
                    <a:pt x="2650882" y="2701"/>
                  </a:cubicBezTo>
                  <a:cubicBezTo>
                    <a:pt x="2652612" y="4430"/>
                    <a:pt x="2653583" y="6775"/>
                    <a:pt x="2653583" y="9221"/>
                  </a:cubicBezTo>
                  <a:lnTo>
                    <a:pt x="2653583" y="838700"/>
                  </a:lnTo>
                  <a:cubicBezTo>
                    <a:pt x="2653583" y="843793"/>
                    <a:pt x="2649455" y="847921"/>
                    <a:pt x="2644362" y="847921"/>
                  </a:cubicBezTo>
                  <a:lnTo>
                    <a:pt x="9221" y="847921"/>
                  </a:lnTo>
                  <a:cubicBezTo>
                    <a:pt x="6775" y="847921"/>
                    <a:pt x="4430" y="846950"/>
                    <a:pt x="2701" y="845221"/>
                  </a:cubicBezTo>
                  <a:cubicBezTo>
                    <a:pt x="971" y="843491"/>
                    <a:pt x="0" y="841146"/>
                    <a:pt x="0" y="838700"/>
                  </a:cubicBezTo>
                  <a:lnTo>
                    <a:pt x="0" y="9221"/>
                  </a:lnTo>
                  <a:cubicBezTo>
                    <a:pt x="0" y="6775"/>
                    <a:pt x="971" y="4430"/>
                    <a:pt x="2701" y="2701"/>
                  </a:cubicBezTo>
                  <a:cubicBezTo>
                    <a:pt x="4430" y="971"/>
                    <a:pt x="6775" y="0"/>
                    <a:pt x="922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53583" cy="90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In R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hclust()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: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sequenza del processo di agglomerazione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$merge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;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vettore che indica il livello di distanza alla quale è avvenuta l’unione tra due cluster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$height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;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una permutazione delle unità per la costruzione del dendrogramma 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$order</a:t>
              </a:r>
              <a:r>
                <a:rPr lang="en-US" sz="2500">
                  <a:solidFill>
                    <a:srgbClr val="5C3224"/>
                  </a:solidFill>
                  <a:latin typeface="Nunito"/>
                </a:rPr>
                <a:t>;</a:t>
              </a:r>
            </a:p>
            <a:p>
              <a:pPr marL="539756" indent="-269878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5C3224"/>
                  </a:solidFill>
                  <a:latin typeface="Nunito"/>
                </a:rPr>
                <a:t>vettore delle etichette delle unità</a:t>
              </a:r>
              <a:r>
                <a:rPr lang="en-US" sz="2500">
                  <a:solidFill>
                    <a:srgbClr val="5C3224"/>
                  </a:solidFill>
                  <a:latin typeface="Nunito Bold"/>
                </a:rPr>
                <a:t> $labels.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4685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METODI GERARCHICI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851207" y="3343640"/>
            <a:ext cx="12314872" cy="4711011"/>
            <a:chOff x="0" y="0"/>
            <a:chExt cx="3243423" cy="1240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43423" cy="1240760"/>
            </a:xfrm>
            <a:custGeom>
              <a:avLst/>
              <a:gdLst/>
              <a:ahLst/>
              <a:cxnLst/>
              <a:rect r="r" b="b" t="t" l="l"/>
              <a:pathLst>
                <a:path h="1240760" w="3243423">
                  <a:moveTo>
                    <a:pt x="7544" y="0"/>
                  </a:moveTo>
                  <a:lnTo>
                    <a:pt x="3235879" y="0"/>
                  </a:lnTo>
                  <a:cubicBezTo>
                    <a:pt x="3237880" y="0"/>
                    <a:pt x="3239799" y="795"/>
                    <a:pt x="3241213" y="2210"/>
                  </a:cubicBezTo>
                  <a:cubicBezTo>
                    <a:pt x="3242628" y="3624"/>
                    <a:pt x="3243423" y="5543"/>
                    <a:pt x="3243423" y="7544"/>
                  </a:cubicBezTo>
                  <a:lnTo>
                    <a:pt x="3243423" y="1233216"/>
                  </a:lnTo>
                  <a:cubicBezTo>
                    <a:pt x="3243423" y="1235217"/>
                    <a:pt x="3242628" y="1237136"/>
                    <a:pt x="3241213" y="1238551"/>
                  </a:cubicBezTo>
                  <a:cubicBezTo>
                    <a:pt x="3239799" y="1239965"/>
                    <a:pt x="3237880" y="1240760"/>
                    <a:pt x="3235879" y="1240760"/>
                  </a:cubicBezTo>
                  <a:lnTo>
                    <a:pt x="7544" y="1240760"/>
                  </a:lnTo>
                  <a:cubicBezTo>
                    <a:pt x="5543" y="1240760"/>
                    <a:pt x="3624" y="1239965"/>
                    <a:pt x="2210" y="1238551"/>
                  </a:cubicBezTo>
                  <a:cubicBezTo>
                    <a:pt x="795" y="1237136"/>
                    <a:pt x="0" y="1235217"/>
                    <a:pt x="0" y="1233216"/>
                  </a:cubicBezTo>
                  <a:lnTo>
                    <a:pt x="0" y="7544"/>
                  </a:lnTo>
                  <a:cubicBezTo>
                    <a:pt x="0" y="5543"/>
                    <a:pt x="795" y="3624"/>
                    <a:pt x="2210" y="2210"/>
                  </a:cubicBezTo>
                  <a:cubicBezTo>
                    <a:pt x="3624" y="795"/>
                    <a:pt x="5543" y="0"/>
                    <a:pt x="7544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243423" cy="1288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A partire da una matrice X, considerare la matrice delle distanze D tra gli individui;</a:t>
              </a:r>
            </a:p>
            <a:p>
              <a:pPr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individuare la coppia di cluster meno distanti e raggruppare in un unico cluster i due cluster meno distanti; calcolare la distanza del nuovo cluster dai gruppi già esistenti;</a:t>
              </a:r>
            </a:p>
            <a:p>
              <a:pPr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costruire una nuova matrice;</a:t>
              </a:r>
            </a:p>
            <a:p>
              <a:pPr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operare sulla nuova matrice a partire dal passo 2 fino ad esaurire tutte le possibilità di raggruppamento (n-1 iterazioni);</a:t>
              </a:r>
            </a:p>
            <a:p>
              <a:pPr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5C3224"/>
                  </a:solidFill>
                  <a:latin typeface="Nunito"/>
                </a:rPr>
                <a:t>rappresentare graficamente il processo di agglomerazione.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1648880"/>
            <a:ext cx="14118613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0"/>
              </a:lnSpc>
              <a:spcBef>
                <a:spcPct val="0"/>
              </a:spcBef>
            </a:pPr>
            <a:r>
              <a:rPr lang="en-US" sz="5400">
                <a:solidFill>
                  <a:srgbClr val="FFB699"/>
                </a:solidFill>
                <a:latin typeface="Nunito Bold Bold"/>
              </a:rPr>
              <a:t>ALGORITMO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7972" y="2046842"/>
            <a:ext cx="8969560" cy="8446831"/>
          </a:xfrm>
          <a:custGeom>
            <a:avLst/>
            <a:gdLst/>
            <a:ahLst/>
            <a:cxnLst/>
            <a:rect r="r" b="b" t="t" l="l"/>
            <a:pathLst>
              <a:path h="8446831" w="8969560">
                <a:moveTo>
                  <a:pt x="0" y="0"/>
                </a:moveTo>
                <a:lnTo>
                  <a:pt x="8969560" y="0"/>
                </a:lnTo>
                <a:lnTo>
                  <a:pt x="8969560" y="8446831"/>
                </a:lnTo>
                <a:lnTo>
                  <a:pt x="0" y="8446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770681" y="3027660"/>
            <a:ext cx="5935942" cy="3242598"/>
            <a:chOff x="0" y="0"/>
            <a:chExt cx="1563376" cy="8540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3376" cy="854017"/>
            </a:xfrm>
            <a:custGeom>
              <a:avLst/>
              <a:gdLst/>
              <a:ahLst/>
              <a:cxnLst/>
              <a:rect r="r" b="b" t="t" l="l"/>
              <a:pathLst>
                <a:path h="854017" w="1563376">
                  <a:moveTo>
                    <a:pt x="15651" y="0"/>
                  </a:moveTo>
                  <a:lnTo>
                    <a:pt x="1547725" y="0"/>
                  </a:lnTo>
                  <a:cubicBezTo>
                    <a:pt x="1551876" y="0"/>
                    <a:pt x="1555856" y="1649"/>
                    <a:pt x="1558792" y="4584"/>
                  </a:cubicBezTo>
                  <a:cubicBezTo>
                    <a:pt x="1561727" y="7519"/>
                    <a:pt x="1563376" y="11500"/>
                    <a:pt x="1563376" y="15651"/>
                  </a:cubicBezTo>
                  <a:lnTo>
                    <a:pt x="1563376" y="838367"/>
                  </a:lnTo>
                  <a:cubicBezTo>
                    <a:pt x="1563376" y="842517"/>
                    <a:pt x="1561727" y="846498"/>
                    <a:pt x="1558792" y="849433"/>
                  </a:cubicBezTo>
                  <a:cubicBezTo>
                    <a:pt x="1555856" y="852369"/>
                    <a:pt x="1551876" y="854017"/>
                    <a:pt x="1547725" y="854017"/>
                  </a:cubicBezTo>
                  <a:lnTo>
                    <a:pt x="15651" y="854017"/>
                  </a:lnTo>
                  <a:cubicBezTo>
                    <a:pt x="11500" y="854017"/>
                    <a:pt x="7519" y="852369"/>
                    <a:pt x="4584" y="849433"/>
                  </a:cubicBezTo>
                  <a:cubicBezTo>
                    <a:pt x="1649" y="846498"/>
                    <a:pt x="0" y="842517"/>
                    <a:pt x="0" y="838367"/>
                  </a:cubicBezTo>
                  <a:lnTo>
                    <a:pt x="0" y="15651"/>
                  </a:lnTo>
                  <a:cubicBezTo>
                    <a:pt x="0" y="11500"/>
                    <a:pt x="1649" y="7519"/>
                    <a:pt x="4584" y="4584"/>
                  </a:cubicBezTo>
                  <a:cubicBezTo>
                    <a:pt x="7519" y="1649"/>
                    <a:pt x="11500" y="0"/>
                    <a:pt x="1565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63376" cy="892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distanza tra i gruppi è definita come la minima tra tutte le distanze che si possono calcolare tra ogni individuo del primo e del secondo gruppo.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diabete_s&lt;-hclust(dist_E, method="single")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LEGAME SINGOLO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570519" y="6864937"/>
            <a:ext cx="4336265" cy="946405"/>
            <a:chOff x="0" y="0"/>
            <a:chExt cx="1142062" cy="2492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2062" cy="249259"/>
            </a:xfrm>
            <a:custGeom>
              <a:avLst/>
              <a:gdLst/>
              <a:ahLst/>
              <a:cxnLst/>
              <a:rect r="r" b="b" t="t" l="l"/>
              <a:pathLst>
                <a:path h="249259" w="1142062">
                  <a:moveTo>
                    <a:pt x="21425" y="0"/>
                  </a:moveTo>
                  <a:lnTo>
                    <a:pt x="1120637" y="0"/>
                  </a:lnTo>
                  <a:cubicBezTo>
                    <a:pt x="1132469" y="0"/>
                    <a:pt x="1142062" y="9592"/>
                    <a:pt x="1142062" y="21425"/>
                  </a:cubicBezTo>
                  <a:lnTo>
                    <a:pt x="1142062" y="227834"/>
                  </a:lnTo>
                  <a:cubicBezTo>
                    <a:pt x="1142062" y="239667"/>
                    <a:pt x="1132469" y="249259"/>
                    <a:pt x="1120637" y="249259"/>
                  </a:cubicBezTo>
                  <a:lnTo>
                    <a:pt x="21425" y="249259"/>
                  </a:lnTo>
                  <a:cubicBezTo>
                    <a:pt x="9592" y="249259"/>
                    <a:pt x="0" y="239667"/>
                    <a:pt x="0" y="227834"/>
                  </a:cubicBezTo>
                  <a:lnTo>
                    <a:pt x="0" y="21425"/>
                  </a:lnTo>
                  <a:cubicBezTo>
                    <a:pt x="0" y="9592"/>
                    <a:pt x="9592" y="0"/>
                    <a:pt x="2142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42062" cy="287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Problema: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formazione di una catena.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79438" y="5734545"/>
            <a:ext cx="6157436" cy="1346455"/>
            <a:chOff x="0" y="0"/>
            <a:chExt cx="1621711" cy="3546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1711" cy="354622"/>
            </a:xfrm>
            <a:custGeom>
              <a:avLst/>
              <a:gdLst/>
              <a:ahLst/>
              <a:cxnLst/>
              <a:rect r="r" b="b" t="t" l="l"/>
              <a:pathLst>
                <a:path h="354622" w="1621711">
                  <a:moveTo>
                    <a:pt x="15088" y="0"/>
                  </a:moveTo>
                  <a:lnTo>
                    <a:pt x="1606624" y="0"/>
                  </a:lnTo>
                  <a:cubicBezTo>
                    <a:pt x="1610625" y="0"/>
                    <a:pt x="1614463" y="1590"/>
                    <a:pt x="1617292" y="4419"/>
                  </a:cubicBezTo>
                  <a:cubicBezTo>
                    <a:pt x="1620122" y="7249"/>
                    <a:pt x="1621711" y="11086"/>
                    <a:pt x="1621711" y="15088"/>
                  </a:cubicBezTo>
                  <a:lnTo>
                    <a:pt x="1621711" y="339534"/>
                  </a:lnTo>
                  <a:cubicBezTo>
                    <a:pt x="1621711" y="343536"/>
                    <a:pt x="1620122" y="347373"/>
                    <a:pt x="1617292" y="350203"/>
                  </a:cubicBezTo>
                  <a:cubicBezTo>
                    <a:pt x="1614463" y="353032"/>
                    <a:pt x="1610625" y="354622"/>
                    <a:pt x="1606624" y="354622"/>
                  </a:cubicBezTo>
                  <a:lnTo>
                    <a:pt x="15088" y="354622"/>
                  </a:lnTo>
                  <a:cubicBezTo>
                    <a:pt x="11086" y="354622"/>
                    <a:pt x="7249" y="353032"/>
                    <a:pt x="4419" y="350203"/>
                  </a:cubicBezTo>
                  <a:cubicBezTo>
                    <a:pt x="1590" y="347373"/>
                    <a:pt x="0" y="343536"/>
                    <a:pt x="0" y="339534"/>
                  </a:cubicBezTo>
                  <a:lnTo>
                    <a:pt x="0" y="15088"/>
                  </a:lnTo>
                  <a:cubicBezTo>
                    <a:pt x="0" y="11086"/>
                    <a:pt x="1590" y="7249"/>
                    <a:pt x="4419" y="4419"/>
                  </a:cubicBezTo>
                  <a:cubicBezTo>
                    <a:pt x="7249" y="1590"/>
                    <a:pt x="11086" y="0"/>
                    <a:pt x="15088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1711" cy="39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interna: 231.26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tra i cluster:  38.73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Rapporto tra between e total: 0.14 = 14%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80221" y="2528544"/>
            <a:ext cx="8099217" cy="7758456"/>
          </a:xfrm>
          <a:custGeom>
            <a:avLst/>
            <a:gdLst/>
            <a:ahLst/>
            <a:cxnLst/>
            <a:rect r="r" b="b" t="t" l="l"/>
            <a:pathLst>
              <a:path h="7758456" w="8099217">
                <a:moveTo>
                  <a:pt x="0" y="0"/>
                </a:moveTo>
                <a:lnTo>
                  <a:pt x="8099217" y="0"/>
                </a:lnTo>
                <a:lnTo>
                  <a:pt x="8099217" y="7758456"/>
                </a:lnTo>
                <a:lnTo>
                  <a:pt x="0" y="775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86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79438" y="3077405"/>
            <a:ext cx="7227228" cy="2351026"/>
          </a:xfrm>
          <a:custGeom>
            <a:avLst/>
            <a:gdLst/>
            <a:ahLst/>
            <a:cxnLst/>
            <a:rect r="r" b="b" t="t" l="l"/>
            <a:pathLst>
              <a:path h="2351026" w="7227228">
                <a:moveTo>
                  <a:pt x="0" y="0"/>
                </a:moveTo>
                <a:lnTo>
                  <a:pt x="7227228" y="0"/>
                </a:lnTo>
                <a:lnTo>
                  <a:pt x="7227228" y="2351026"/>
                </a:lnTo>
                <a:lnTo>
                  <a:pt x="0" y="235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LEGAME SINGOLO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0661" y="2249990"/>
            <a:ext cx="8406914" cy="8037010"/>
          </a:xfrm>
          <a:custGeom>
            <a:avLst/>
            <a:gdLst/>
            <a:ahLst/>
            <a:cxnLst/>
            <a:rect r="r" b="b" t="t" l="l"/>
            <a:pathLst>
              <a:path h="8037010" w="8406914">
                <a:moveTo>
                  <a:pt x="0" y="0"/>
                </a:moveTo>
                <a:lnTo>
                  <a:pt x="8406914" y="0"/>
                </a:lnTo>
                <a:lnTo>
                  <a:pt x="8406914" y="8037010"/>
                </a:lnTo>
                <a:lnTo>
                  <a:pt x="0" y="803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26737" y="4328613"/>
            <a:ext cx="6670511" cy="2146555"/>
            <a:chOff x="0" y="0"/>
            <a:chExt cx="1756842" cy="56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6842" cy="565348"/>
            </a:xfrm>
            <a:custGeom>
              <a:avLst/>
              <a:gdLst/>
              <a:ahLst/>
              <a:cxnLst/>
              <a:rect r="r" b="b" t="t" l="l"/>
              <a:pathLst>
                <a:path h="565348" w="1756842">
                  <a:moveTo>
                    <a:pt x="13927" y="0"/>
                  </a:moveTo>
                  <a:lnTo>
                    <a:pt x="1742915" y="0"/>
                  </a:lnTo>
                  <a:cubicBezTo>
                    <a:pt x="1746609" y="0"/>
                    <a:pt x="1750151" y="1467"/>
                    <a:pt x="1752763" y="4079"/>
                  </a:cubicBezTo>
                  <a:cubicBezTo>
                    <a:pt x="1755375" y="6691"/>
                    <a:pt x="1756842" y="10234"/>
                    <a:pt x="1756842" y="13927"/>
                  </a:cubicBezTo>
                  <a:lnTo>
                    <a:pt x="1756842" y="551420"/>
                  </a:lnTo>
                  <a:cubicBezTo>
                    <a:pt x="1756842" y="555114"/>
                    <a:pt x="1755375" y="558657"/>
                    <a:pt x="1752763" y="561269"/>
                  </a:cubicBezTo>
                  <a:cubicBezTo>
                    <a:pt x="1750151" y="563880"/>
                    <a:pt x="1746609" y="565348"/>
                    <a:pt x="1742915" y="565348"/>
                  </a:cubicBezTo>
                  <a:lnTo>
                    <a:pt x="13927" y="565348"/>
                  </a:lnTo>
                  <a:cubicBezTo>
                    <a:pt x="10234" y="565348"/>
                    <a:pt x="6691" y="563880"/>
                    <a:pt x="4079" y="561269"/>
                  </a:cubicBezTo>
                  <a:cubicBezTo>
                    <a:pt x="1467" y="558657"/>
                    <a:pt x="0" y="555114"/>
                    <a:pt x="0" y="551420"/>
                  </a:cubicBezTo>
                  <a:lnTo>
                    <a:pt x="0" y="13927"/>
                  </a:lnTo>
                  <a:cubicBezTo>
                    <a:pt x="0" y="10234"/>
                    <a:pt x="1467" y="6691"/>
                    <a:pt x="4079" y="4079"/>
                  </a:cubicBezTo>
                  <a:cubicBezTo>
                    <a:pt x="6691" y="1467"/>
                    <a:pt x="10234" y="0"/>
                    <a:pt x="1392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56842" cy="603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massima distanza esistente tra gli individui dei due cluster rappresenta il diametro della sfera che contiene tutti i punti appartenenti ai due gruppi.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diabete_co=hclust(dist_E,method="complete")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LEGAME COMPLETO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2220" y="2421322"/>
            <a:ext cx="7818708" cy="7865678"/>
          </a:xfrm>
          <a:custGeom>
            <a:avLst/>
            <a:gdLst/>
            <a:ahLst/>
            <a:cxnLst/>
            <a:rect r="r" b="b" t="t" l="l"/>
            <a:pathLst>
              <a:path h="7865678" w="7818708">
                <a:moveTo>
                  <a:pt x="0" y="0"/>
                </a:moveTo>
                <a:lnTo>
                  <a:pt x="7818708" y="0"/>
                </a:lnTo>
                <a:lnTo>
                  <a:pt x="7818708" y="7865678"/>
                </a:lnTo>
                <a:lnTo>
                  <a:pt x="0" y="786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8" t="0" r="-8183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127811" y="5428431"/>
            <a:ext cx="6670511" cy="1346455"/>
            <a:chOff x="0" y="0"/>
            <a:chExt cx="1756842" cy="3546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6842" cy="354622"/>
            </a:xfrm>
            <a:custGeom>
              <a:avLst/>
              <a:gdLst/>
              <a:ahLst/>
              <a:cxnLst/>
              <a:rect r="r" b="b" t="t" l="l"/>
              <a:pathLst>
                <a:path h="354622" w="1756842">
                  <a:moveTo>
                    <a:pt x="13927" y="0"/>
                  </a:moveTo>
                  <a:lnTo>
                    <a:pt x="1742915" y="0"/>
                  </a:lnTo>
                  <a:cubicBezTo>
                    <a:pt x="1746609" y="0"/>
                    <a:pt x="1750151" y="1467"/>
                    <a:pt x="1752763" y="4079"/>
                  </a:cubicBezTo>
                  <a:cubicBezTo>
                    <a:pt x="1755375" y="6691"/>
                    <a:pt x="1756842" y="10234"/>
                    <a:pt x="1756842" y="13927"/>
                  </a:cubicBezTo>
                  <a:lnTo>
                    <a:pt x="1756842" y="340694"/>
                  </a:lnTo>
                  <a:cubicBezTo>
                    <a:pt x="1756842" y="344388"/>
                    <a:pt x="1755375" y="347931"/>
                    <a:pt x="1752763" y="350543"/>
                  </a:cubicBezTo>
                  <a:cubicBezTo>
                    <a:pt x="1750151" y="353155"/>
                    <a:pt x="1746609" y="354622"/>
                    <a:pt x="1742915" y="354622"/>
                  </a:cubicBezTo>
                  <a:lnTo>
                    <a:pt x="13927" y="354622"/>
                  </a:lnTo>
                  <a:cubicBezTo>
                    <a:pt x="10234" y="354622"/>
                    <a:pt x="6691" y="353155"/>
                    <a:pt x="4079" y="350543"/>
                  </a:cubicBezTo>
                  <a:cubicBezTo>
                    <a:pt x="1467" y="347931"/>
                    <a:pt x="0" y="344388"/>
                    <a:pt x="0" y="340694"/>
                  </a:cubicBezTo>
                  <a:lnTo>
                    <a:pt x="0" y="13927"/>
                  </a:lnTo>
                  <a:cubicBezTo>
                    <a:pt x="0" y="10234"/>
                    <a:pt x="1467" y="6691"/>
                    <a:pt x="4079" y="4079"/>
                  </a:cubicBezTo>
                  <a:cubicBezTo>
                    <a:pt x="6691" y="1467"/>
                    <a:pt x="10234" y="0"/>
                    <a:pt x="1392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56842" cy="39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interna = 74.5028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tra i cluster = 195.4971 Rapporto tra between e total = 0.7240634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LEGAME COMPLETO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5401" y="2374654"/>
            <a:ext cx="8583832" cy="7912346"/>
          </a:xfrm>
          <a:custGeom>
            <a:avLst/>
            <a:gdLst/>
            <a:ahLst/>
            <a:cxnLst/>
            <a:rect r="r" b="b" t="t" l="l"/>
            <a:pathLst>
              <a:path h="7912346" w="8583832">
                <a:moveTo>
                  <a:pt x="0" y="0"/>
                </a:moveTo>
                <a:lnTo>
                  <a:pt x="8583832" y="0"/>
                </a:lnTo>
                <a:lnTo>
                  <a:pt x="8583832" y="7912346"/>
                </a:lnTo>
                <a:lnTo>
                  <a:pt x="0" y="7912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41682" y="2996945"/>
            <a:ext cx="7260734" cy="2146555"/>
            <a:chOff x="0" y="0"/>
            <a:chExt cx="1912292" cy="565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2292" cy="565348"/>
            </a:xfrm>
            <a:custGeom>
              <a:avLst/>
              <a:gdLst/>
              <a:ahLst/>
              <a:cxnLst/>
              <a:rect r="r" b="b" t="t" l="l"/>
              <a:pathLst>
                <a:path h="565348" w="1912292">
                  <a:moveTo>
                    <a:pt x="12795" y="0"/>
                  </a:moveTo>
                  <a:lnTo>
                    <a:pt x="1899497" y="0"/>
                  </a:lnTo>
                  <a:cubicBezTo>
                    <a:pt x="1906563" y="0"/>
                    <a:pt x="1912292" y="5729"/>
                    <a:pt x="1912292" y="12795"/>
                  </a:cubicBezTo>
                  <a:lnTo>
                    <a:pt x="1912292" y="552553"/>
                  </a:lnTo>
                  <a:cubicBezTo>
                    <a:pt x="1912292" y="559619"/>
                    <a:pt x="1906563" y="565348"/>
                    <a:pt x="1899497" y="565348"/>
                  </a:cubicBezTo>
                  <a:lnTo>
                    <a:pt x="12795" y="565348"/>
                  </a:lnTo>
                  <a:cubicBezTo>
                    <a:pt x="5729" y="565348"/>
                    <a:pt x="0" y="559619"/>
                    <a:pt x="0" y="552553"/>
                  </a:cubicBezTo>
                  <a:lnTo>
                    <a:pt x="0" y="12795"/>
                  </a:lnTo>
                  <a:cubicBezTo>
                    <a:pt x="0" y="5729"/>
                    <a:pt x="5729" y="0"/>
                    <a:pt x="1279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12292" cy="603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distanza tra due gruppi è definita come la media aritmetica delle distanze tra tutte le coppie di unità che compongono i due gruppi.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diabete_average&lt;-hclust(dist_E, method="average")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LEGAME MEDIO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41682" y="5457575"/>
            <a:ext cx="7260734" cy="1746505"/>
            <a:chOff x="0" y="0"/>
            <a:chExt cx="1912292" cy="4599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2292" cy="459985"/>
            </a:xfrm>
            <a:custGeom>
              <a:avLst/>
              <a:gdLst/>
              <a:ahLst/>
              <a:cxnLst/>
              <a:rect r="r" b="b" t="t" l="l"/>
              <a:pathLst>
                <a:path h="459985" w="1912292">
                  <a:moveTo>
                    <a:pt x="12795" y="0"/>
                  </a:moveTo>
                  <a:lnTo>
                    <a:pt x="1899497" y="0"/>
                  </a:lnTo>
                  <a:cubicBezTo>
                    <a:pt x="1906563" y="0"/>
                    <a:pt x="1912292" y="5729"/>
                    <a:pt x="1912292" y="12795"/>
                  </a:cubicBezTo>
                  <a:lnTo>
                    <a:pt x="1912292" y="447190"/>
                  </a:lnTo>
                  <a:cubicBezTo>
                    <a:pt x="1912292" y="454256"/>
                    <a:pt x="1906563" y="459985"/>
                    <a:pt x="1899497" y="459985"/>
                  </a:cubicBezTo>
                  <a:lnTo>
                    <a:pt x="12795" y="459985"/>
                  </a:lnTo>
                  <a:cubicBezTo>
                    <a:pt x="5729" y="459985"/>
                    <a:pt x="0" y="454256"/>
                    <a:pt x="0" y="447190"/>
                  </a:cubicBezTo>
                  <a:lnTo>
                    <a:pt x="0" y="12795"/>
                  </a:lnTo>
                  <a:cubicBezTo>
                    <a:pt x="0" y="5729"/>
                    <a:pt x="5729" y="0"/>
                    <a:pt x="1279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12292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Problema: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se le misure dei cluster da unire sono molto differenti, la distanza sarà molto vicina a quella del cluster più numeroso.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064" y="2205706"/>
            <a:ext cx="8064385" cy="7841028"/>
          </a:xfrm>
          <a:custGeom>
            <a:avLst/>
            <a:gdLst/>
            <a:ahLst/>
            <a:cxnLst/>
            <a:rect r="r" b="b" t="t" l="l"/>
            <a:pathLst>
              <a:path h="7841028" w="8064385">
                <a:moveTo>
                  <a:pt x="0" y="0"/>
                </a:moveTo>
                <a:lnTo>
                  <a:pt x="8064385" y="0"/>
                </a:lnTo>
                <a:lnTo>
                  <a:pt x="8064385" y="7841027"/>
                </a:lnTo>
                <a:lnTo>
                  <a:pt x="0" y="78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86891" y="5452992"/>
            <a:ext cx="6817746" cy="1346455"/>
            <a:chOff x="0" y="0"/>
            <a:chExt cx="1795620" cy="3546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5620" cy="354622"/>
            </a:xfrm>
            <a:custGeom>
              <a:avLst/>
              <a:gdLst/>
              <a:ahLst/>
              <a:cxnLst/>
              <a:rect r="r" b="b" t="t" l="l"/>
              <a:pathLst>
                <a:path h="354622" w="1795620">
                  <a:moveTo>
                    <a:pt x="13627" y="0"/>
                  </a:moveTo>
                  <a:lnTo>
                    <a:pt x="1781994" y="0"/>
                  </a:lnTo>
                  <a:cubicBezTo>
                    <a:pt x="1785608" y="0"/>
                    <a:pt x="1789074" y="1436"/>
                    <a:pt x="1791629" y="3991"/>
                  </a:cubicBezTo>
                  <a:cubicBezTo>
                    <a:pt x="1794185" y="6547"/>
                    <a:pt x="1795620" y="10013"/>
                    <a:pt x="1795620" y="13627"/>
                  </a:cubicBezTo>
                  <a:lnTo>
                    <a:pt x="1795620" y="340995"/>
                  </a:lnTo>
                  <a:cubicBezTo>
                    <a:pt x="1795620" y="344609"/>
                    <a:pt x="1794185" y="348075"/>
                    <a:pt x="1791629" y="350631"/>
                  </a:cubicBezTo>
                  <a:cubicBezTo>
                    <a:pt x="1789074" y="353186"/>
                    <a:pt x="1785608" y="354622"/>
                    <a:pt x="1781994" y="354622"/>
                  </a:cubicBezTo>
                  <a:lnTo>
                    <a:pt x="13627" y="354622"/>
                  </a:lnTo>
                  <a:cubicBezTo>
                    <a:pt x="10013" y="354622"/>
                    <a:pt x="6547" y="353186"/>
                    <a:pt x="3991" y="350631"/>
                  </a:cubicBezTo>
                  <a:cubicBezTo>
                    <a:pt x="1436" y="348075"/>
                    <a:pt x="0" y="344609"/>
                    <a:pt x="0" y="340995"/>
                  </a:cubicBezTo>
                  <a:lnTo>
                    <a:pt x="0" y="13627"/>
                  </a:lnTo>
                  <a:cubicBezTo>
                    <a:pt x="0" y="10013"/>
                    <a:pt x="1436" y="6547"/>
                    <a:pt x="3991" y="3991"/>
                  </a:cubicBezTo>
                  <a:cubicBezTo>
                    <a:pt x="6547" y="1436"/>
                    <a:pt x="10013" y="0"/>
                    <a:pt x="13627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95620" cy="39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 Misura di non omogeneità interna = 99.62107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tra i cluster = 170.3789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Rapporto tra between e total = 0.6310331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LEGAME MEDIO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4473" y="2205706"/>
            <a:ext cx="7918014" cy="8017203"/>
          </a:xfrm>
          <a:custGeom>
            <a:avLst/>
            <a:gdLst/>
            <a:ahLst/>
            <a:cxnLst/>
            <a:rect r="r" b="b" t="t" l="l"/>
            <a:pathLst>
              <a:path h="8017203" w="7918014">
                <a:moveTo>
                  <a:pt x="0" y="0"/>
                </a:moveTo>
                <a:lnTo>
                  <a:pt x="7918014" y="0"/>
                </a:lnTo>
                <a:lnTo>
                  <a:pt x="7918014" y="8017203"/>
                </a:lnTo>
                <a:lnTo>
                  <a:pt x="0" y="8017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2" t="-2455" r="-559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52487" y="3267652"/>
            <a:ext cx="6625647" cy="2946655"/>
            <a:chOff x="0" y="0"/>
            <a:chExt cx="1745026" cy="776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5026" cy="776074"/>
            </a:xfrm>
            <a:custGeom>
              <a:avLst/>
              <a:gdLst/>
              <a:ahLst/>
              <a:cxnLst/>
              <a:rect r="r" b="b" t="t" l="l"/>
              <a:pathLst>
                <a:path h="776074" w="1745026">
                  <a:moveTo>
                    <a:pt x="14022" y="0"/>
                  </a:moveTo>
                  <a:lnTo>
                    <a:pt x="1731004" y="0"/>
                  </a:lnTo>
                  <a:cubicBezTo>
                    <a:pt x="1734723" y="0"/>
                    <a:pt x="1738290" y="1477"/>
                    <a:pt x="1740919" y="4107"/>
                  </a:cubicBezTo>
                  <a:cubicBezTo>
                    <a:pt x="1743549" y="6736"/>
                    <a:pt x="1745026" y="10303"/>
                    <a:pt x="1745026" y="14022"/>
                  </a:cubicBezTo>
                  <a:lnTo>
                    <a:pt x="1745026" y="762052"/>
                  </a:lnTo>
                  <a:cubicBezTo>
                    <a:pt x="1745026" y="765771"/>
                    <a:pt x="1743549" y="769337"/>
                    <a:pt x="1740919" y="771967"/>
                  </a:cubicBezTo>
                  <a:cubicBezTo>
                    <a:pt x="1738290" y="774596"/>
                    <a:pt x="1734723" y="776074"/>
                    <a:pt x="1731004" y="776074"/>
                  </a:cubicBezTo>
                  <a:lnTo>
                    <a:pt x="14022" y="776074"/>
                  </a:lnTo>
                  <a:cubicBezTo>
                    <a:pt x="10303" y="776074"/>
                    <a:pt x="6736" y="774596"/>
                    <a:pt x="4107" y="771967"/>
                  </a:cubicBezTo>
                  <a:cubicBezTo>
                    <a:pt x="1477" y="769337"/>
                    <a:pt x="0" y="765771"/>
                    <a:pt x="0" y="762052"/>
                  </a:cubicBezTo>
                  <a:lnTo>
                    <a:pt x="0" y="14022"/>
                  </a:lnTo>
                  <a:cubicBezTo>
                    <a:pt x="0" y="10303"/>
                    <a:pt x="1477" y="6736"/>
                    <a:pt x="4107" y="4107"/>
                  </a:cubicBezTo>
                  <a:cubicBezTo>
                    <a:pt x="6736" y="1477"/>
                    <a:pt x="10303" y="0"/>
                    <a:pt x="1402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45026" cy="814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distanza tra i due gruppi è definita come la distanza tra i centroidi, ossia tra le medie campionarie calcolate sugli individui appartenenti ai due gruppi.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diabete_centr&lt;-hclust((dist_E)^2, method="centroid")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CENTROIDE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24599" y="6864937"/>
            <a:ext cx="4681424" cy="946405"/>
            <a:chOff x="0" y="0"/>
            <a:chExt cx="1232968" cy="2492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2968" cy="249259"/>
            </a:xfrm>
            <a:custGeom>
              <a:avLst/>
              <a:gdLst/>
              <a:ahLst/>
              <a:cxnLst/>
              <a:rect r="r" b="b" t="t" l="l"/>
              <a:pathLst>
                <a:path h="249259" w="1232968">
                  <a:moveTo>
                    <a:pt x="19845" y="0"/>
                  </a:moveTo>
                  <a:lnTo>
                    <a:pt x="1213123" y="0"/>
                  </a:lnTo>
                  <a:cubicBezTo>
                    <a:pt x="1218386" y="0"/>
                    <a:pt x="1223434" y="2091"/>
                    <a:pt x="1227155" y="5812"/>
                  </a:cubicBezTo>
                  <a:cubicBezTo>
                    <a:pt x="1230877" y="9534"/>
                    <a:pt x="1232968" y="14582"/>
                    <a:pt x="1232968" y="19845"/>
                  </a:cubicBezTo>
                  <a:lnTo>
                    <a:pt x="1232968" y="229414"/>
                  </a:lnTo>
                  <a:cubicBezTo>
                    <a:pt x="1232968" y="240374"/>
                    <a:pt x="1224083" y="249259"/>
                    <a:pt x="1213123" y="249259"/>
                  </a:cubicBezTo>
                  <a:lnTo>
                    <a:pt x="19845" y="249259"/>
                  </a:lnTo>
                  <a:cubicBezTo>
                    <a:pt x="14582" y="249259"/>
                    <a:pt x="9534" y="247168"/>
                    <a:pt x="5812" y="243446"/>
                  </a:cubicBezTo>
                  <a:cubicBezTo>
                    <a:pt x="2091" y="239725"/>
                    <a:pt x="0" y="234677"/>
                    <a:pt x="0" y="229414"/>
                  </a:cubicBezTo>
                  <a:lnTo>
                    <a:pt x="0" y="19845"/>
                  </a:lnTo>
                  <a:cubicBezTo>
                    <a:pt x="0" y="14582"/>
                    <a:pt x="2091" y="9534"/>
                    <a:pt x="5812" y="5812"/>
                  </a:cubicBezTo>
                  <a:cubicBezTo>
                    <a:pt x="9534" y="2091"/>
                    <a:pt x="14582" y="0"/>
                    <a:pt x="1984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2968" cy="287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Problema: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fenomeni gravitazionali.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3149" y="2205706"/>
            <a:ext cx="8115300" cy="7812142"/>
          </a:xfrm>
          <a:custGeom>
            <a:avLst/>
            <a:gdLst/>
            <a:ahLst/>
            <a:cxnLst/>
            <a:rect r="r" b="b" t="t" l="l"/>
            <a:pathLst>
              <a:path h="7812142" w="8115300">
                <a:moveTo>
                  <a:pt x="0" y="0"/>
                </a:moveTo>
                <a:lnTo>
                  <a:pt x="8115300" y="0"/>
                </a:lnTo>
                <a:lnTo>
                  <a:pt x="8115300" y="7812142"/>
                </a:lnTo>
                <a:lnTo>
                  <a:pt x="0" y="781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76286" y="5143500"/>
            <a:ext cx="7044024" cy="1346455"/>
            <a:chOff x="0" y="0"/>
            <a:chExt cx="1855216" cy="3546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5216" cy="354622"/>
            </a:xfrm>
            <a:custGeom>
              <a:avLst/>
              <a:gdLst/>
              <a:ahLst/>
              <a:cxnLst/>
              <a:rect r="r" b="b" t="t" l="l"/>
              <a:pathLst>
                <a:path h="354622" w="1855216">
                  <a:moveTo>
                    <a:pt x="13189" y="0"/>
                  </a:moveTo>
                  <a:lnTo>
                    <a:pt x="1842027" y="0"/>
                  </a:lnTo>
                  <a:cubicBezTo>
                    <a:pt x="1849311" y="0"/>
                    <a:pt x="1855216" y="5905"/>
                    <a:pt x="1855216" y="13189"/>
                  </a:cubicBezTo>
                  <a:lnTo>
                    <a:pt x="1855216" y="341433"/>
                  </a:lnTo>
                  <a:cubicBezTo>
                    <a:pt x="1855216" y="348717"/>
                    <a:pt x="1849311" y="354622"/>
                    <a:pt x="1842027" y="354622"/>
                  </a:cubicBezTo>
                  <a:lnTo>
                    <a:pt x="13189" y="354622"/>
                  </a:lnTo>
                  <a:cubicBezTo>
                    <a:pt x="5905" y="354622"/>
                    <a:pt x="0" y="348717"/>
                    <a:pt x="0" y="341433"/>
                  </a:cubicBezTo>
                  <a:lnTo>
                    <a:pt x="0" y="13189"/>
                  </a:lnTo>
                  <a:cubicBezTo>
                    <a:pt x="0" y="5905"/>
                    <a:pt x="5905" y="0"/>
                    <a:pt x="13189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55216" cy="39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interna = 78.90871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tra i cluster = 191.0913 Rapporto tra between e total = 0.7077455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 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CENTROIDE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39417">
            <a:off x="-4376440" y="4903567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84412">
            <a:off x="10517651" y="-8747965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3207" y="538982"/>
            <a:ext cx="6336240" cy="9504360"/>
          </a:xfrm>
          <a:custGeom>
            <a:avLst/>
            <a:gdLst/>
            <a:ahLst/>
            <a:cxnLst/>
            <a:rect r="r" b="b" t="t" l="l"/>
            <a:pathLst>
              <a:path h="9504360" w="6336240">
                <a:moveTo>
                  <a:pt x="0" y="0"/>
                </a:moveTo>
                <a:lnTo>
                  <a:pt x="6336240" y="0"/>
                </a:lnTo>
                <a:lnTo>
                  <a:pt x="6336240" y="9504361"/>
                </a:lnTo>
                <a:lnTo>
                  <a:pt x="0" y="9504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9447" y="538982"/>
            <a:ext cx="6336240" cy="9504360"/>
          </a:xfrm>
          <a:custGeom>
            <a:avLst/>
            <a:gdLst/>
            <a:ahLst/>
            <a:cxnLst/>
            <a:rect r="r" b="b" t="t" l="l"/>
            <a:pathLst>
              <a:path h="9504360" w="6336240">
                <a:moveTo>
                  <a:pt x="0" y="0"/>
                </a:moveTo>
                <a:lnTo>
                  <a:pt x="6336241" y="0"/>
                </a:lnTo>
                <a:lnTo>
                  <a:pt x="6336241" y="9504361"/>
                </a:lnTo>
                <a:lnTo>
                  <a:pt x="0" y="9504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2759" y="2205706"/>
            <a:ext cx="7719728" cy="7786662"/>
          </a:xfrm>
          <a:custGeom>
            <a:avLst/>
            <a:gdLst/>
            <a:ahLst/>
            <a:cxnLst/>
            <a:rect r="r" b="b" t="t" l="l"/>
            <a:pathLst>
              <a:path h="7786662" w="7719728">
                <a:moveTo>
                  <a:pt x="0" y="0"/>
                </a:moveTo>
                <a:lnTo>
                  <a:pt x="7719728" y="0"/>
                </a:lnTo>
                <a:lnTo>
                  <a:pt x="7719728" y="7786662"/>
                </a:lnTo>
                <a:lnTo>
                  <a:pt x="0" y="778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52487" y="4327402"/>
            <a:ext cx="6994803" cy="2546605"/>
            <a:chOff x="0" y="0"/>
            <a:chExt cx="1842253" cy="6707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2253" cy="670711"/>
            </a:xfrm>
            <a:custGeom>
              <a:avLst/>
              <a:gdLst/>
              <a:ahLst/>
              <a:cxnLst/>
              <a:rect r="r" b="b" t="t" l="l"/>
              <a:pathLst>
                <a:path h="670711" w="1842253">
                  <a:moveTo>
                    <a:pt x="13282" y="0"/>
                  </a:moveTo>
                  <a:lnTo>
                    <a:pt x="1828971" y="0"/>
                  </a:lnTo>
                  <a:cubicBezTo>
                    <a:pt x="1836306" y="0"/>
                    <a:pt x="1842253" y="5946"/>
                    <a:pt x="1842253" y="13282"/>
                  </a:cubicBezTo>
                  <a:lnTo>
                    <a:pt x="1842253" y="657429"/>
                  </a:lnTo>
                  <a:cubicBezTo>
                    <a:pt x="1842253" y="664764"/>
                    <a:pt x="1836306" y="670711"/>
                    <a:pt x="1828971" y="670711"/>
                  </a:cubicBezTo>
                  <a:lnTo>
                    <a:pt x="13282" y="670711"/>
                  </a:lnTo>
                  <a:cubicBezTo>
                    <a:pt x="5946" y="670711"/>
                    <a:pt x="0" y="664764"/>
                    <a:pt x="0" y="657429"/>
                  </a:cubicBezTo>
                  <a:lnTo>
                    <a:pt x="0" y="13282"/>
                  </a:lnTo>
                  <a:cubicBezTo>
                    <a:pt x="0" y="5946"/>
                    <a:pt x="5946" y="0"/>
                    <a:pt x="13282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42253" cy="708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Quando due gruppi si aggregano, il nuovo centroide è calcolato come la semisomma dei due centroidi precedenti.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diabete_mediana&lt;-hclust((dist_E)^2  , method="median")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DELLA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MEDIANA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248" y="2205706"/>
            <a:ext cx="8257249" cy="7965679"/>
          </a:xfrm>
          <a:custGeom>
            <a:avLst/>
            <a:gdLst/>
            <a:ahLst/>
            <a:cxnLst/>
            <a:rect r="r" b="b" t="t" l="l"/>
            <a:pathLst>
              <a:path h="7965679" w="8257249">
                <a:moveTo>
                  <a:pt x="0" y="0"/>
                </a:moveTo>
                <a:lnTo>
                  <a:pt x="8257249" y="0"/>
                </a:lnTo>
                <a:lnTo>
                  <a:pt x="8257249" y="7965679"/>
                </a:lnTo>
                <a:lnTo>
                  <a:pt x="0" y="796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85224" y="5428431"/>
            <a:ext cx="6970193" cy="1346455"/>
            <a:chOff x="0" y="0"/>
            <a:chExt cx="1835771" cy="3546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5771" cy="354622"/>
            </a:xfrm>
            <a:custGeom>
              <a:avLst/>
              <a:gdLst/>
              <a:ahLst/>
              <a:cxnLst/>
              <a:rect r="r" b="b" t="t" l="l"/>
              <a:pathLst>
                <a:path h="354622" w="1835771">
                  <a:moveTo>
                    <a:pt x="13329" y="0"/>
                  </a:moveTo>
                  <a:lnTo>
                    <a:pt x="1822442" y="0"/>
                  </a:lnTo>
                  <a:cubicBezTo>
                    <a:pt x="1825977" y="0"/>
                    <a:pt x="1829367" y="1404"/>
                    <a:pt x="1831867" y="3904"/>
                  </a:cubicBezTo>
                  <a:cubicBezTo>
                    <a:pt x="1834367" y="6403"/>
                    <a:pt x="1835771" y="9794"/>
                    <a:pt x="1835771" y="13329"/>
                  </a:cubicBezTo>
                  <a:lnTo>
                    <a:pt x="1835771" y="341293"/>
                  </a:lnTo>
                  <a:cubicBezTo>
                    <a:pt x="1835771" y="344828"/>
                    <a:pt x="1834367" y="348218"/>
                    <a:pt x="1831867" y="350718"/>
                  </a:cubicBezTo>
                  <a:cubicBezTo>
                    <a:pt x="1829367" y="353218"/>
                    <a:pt x="1825977" y="354622"/>
                    <a:pt x="1822442" y="354622"/>
                  </a:cubicBezTo>
                  <a:lnTo>
                    <a:pt x="13329" y="354622"/>
                  </a:lnTo>
                  <a:cubicBezTo>
                    <a:pt x="9794" y="354622"/>
                    <a:pt x="6403" y="353218"/>
                    <a:pt x="3904" y="350718"/>
                  </a:cubicBezTo>
                  <a:cubicBezTo>
                    <a:pt x="1404" y="348218"/>
                    <a:pt x="0" y="344828"/>
                    <a:pt x="0" y="341293"/>
                  </a:cubicBezTo>
                  <a:lnTo>
                    <a:pt x="0" y="13329"/>
                  </a:lnTo>
                  <a:cubicBezTo>
                    <a:pt x="0" y="9794"/>
                    <a:pt x="1404" y="6403"/>
                    <a:pt x="3904" y="3904"/>
                  </a:cubicBezTo>
                  <a:cubicBezTo>
                    <a:pt x="6403" y="1404"/>
                    <a:pt x="9794" y="0"/>
                    <a:pt x="13329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35771" cy="39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interna = 72.00503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Misura di non omogeneità tra i cluster = 197.995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Rapporto tra between e total = 0.7333147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24685" y="216886"/>
            <a:ext cx="14118613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METODO DELLA</a:t>
            </a:r>
          </a:p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MEDIANA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575815" y="2409006"/>
          <a:ext cx="9136371" cy="6038850"/>
        </p:xfrm>
        <a:graphic>
          <a:graphicData uri="http://schemas.openxmlformats.org/drawingml/2006/table">
            <a:tbl>
              <a:tblPr/>
              <a:tblGrid>
                <a:gridCol w="3045457"/>
                <a:gridCol w="3045457"/>
                <a:gridCol w="3045457"/>
              </a:tblGrid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 Bold"/>
                        </a:rPr>
                        <a:t>Metodo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B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 Bold"/>
                        </a:rPr>
                        <a:t>between/total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B3"/>
                    </a:solidFill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Non gerarchico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k =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74.5%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Gerarchico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del legame completo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72.4%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Gerarchico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del legame singolo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14.4%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Gerarchico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del legame medio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63.1%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Gerarchico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del centroide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70.7%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6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Gerarchico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della mediana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unito"/>
                        </a:rPr>
                        <a:t>73.3%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124685" y="520065"/>
            <a:ext cx="1411861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6300">
                <a:solidFill>
                  <a:srgbClr val="FFB699"/>
                </a:solidFill>
                <a:latin typeface="Nunito Bold Bold"/>
              </a:rPr>
              <a:t>CONCLUSIONI CLUSTERING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56937" y="4311043"/>
            <a:ext cx="22801874" cy="160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18"/>
              </a:lnSpc>
              <a:spcBef>
                <a:spcPct val="0"/>
              </a:spcBef>
            </a:pPr>
            <a:r>
              <a:rPr lang="en-US" sz="10174">
                <a:solidFill>
                  <a:srgbClr val="2169AC"/>
                </a:solidFill>
                <a:latin typeface="Nunito Bold Bold"/>
              </a:rPr>
              <a:t>SECONDA PARTE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337" y="2265200"/>
            <a:ext cx="7483472" cy="1530710"/>
          </a:xfrm>
          <a:custGeom>
            <a:avLst/>
            <a:gdLst/>
            <a:ahLst/>
            <a:cxnLst/>
            <a:rect r="r" b="b" t="t" l="l"/>
            <a:pathLst>
              <a:path h="1530710" w="7483472">
                <a:moveTo>
                  <a:pt x="0" y="0"/>
                </a:moveTo>
                <a:lnTo>
                  <a:pt x="7483473" y="0"/>
                </a:lnTo>
                <a:lnTo>
                  <a:pt x="7483473" y="1530710"/>
                </a:lnTo>
                <a:lnTo>
                  <a:pt x="0" y="1530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3396995"/>
            <a:ext cx="4681424" cy="1746505"/>
            <a:chOff x="0" y="0"/>
            <a:chExt cx="1232968" cy="4599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2968" cy="459985"/>
            </a:xfrm>
            <a:custGeom>
              <a:avLst/>
              <a:gdLst/>
              <a:ahLst/>
              <a:cxnLst/>
              <a:rect r="r" b="b" t="t" l="l"/>
              <a:pathLst>
                <a:path h="459985" w="1232968">
                  <a:moveTo>
                    <a:pt x="19845" y="0"/>
                  </a:moveTo>
                  <a:lnTo>
                    <a:pt x="1213123" y="0"/>
                  </a:lnTo>
                  <a:cubicBezTo>
                    <a:pt x="1218386" y="0"/>
                    <a:pt x="1223434" y="2091"/>
                    <a:pt x="1227155" y="5812"/>
                  </a:cubicBezTo>
                  <a:cubicBezTo>
                    <a:pt x="1230877" y="9534"/>
                    <a:pt x="1232968" y="14582"/>
                    <a:pt x="1232968" y="19845"/>
                  </a:cubicBezTo>
                  <a:lnTo>
                    <a:pt x="1232968" y="440140"/>
                  </a:lnTo>
                  <a:cubicBezTo>
                    <a:pt x="1232968" y="451100"/>
                    <a:pt x="1224083" y="459985"/>
                    <a:pt x="1213123" y="459985"/>
                  </a:cubicBezTo>
                  <a:lnTo>
                    <a:pt x="19845" y="459985"/>
                  </a:lnTo>
                  <a:cubicBezTo>
                    <a:pt x="14582" y="459985"/>
                    <a:pt x="9534" y="457894"/>
                    <a:pt x="5812" y="454172"/>
                  </a:cubicBezTo>
                  <a:cubicBezTo>
                    <a:pt x="2091" y="450451"/>
                    <a:pt x="0" y="445403"/>
                    <a:pt x="0" y="440140"/>
                  </a:cubicBezTo>
                  <a:lnTo>
                    <a:pt x="0" y="19845"/>
                  </a:lnTo>
                  <a:cubicBezTo>
                    <a:pt x="0" y="14582"/>
                    <a:pt x="2091" y="9534"/>
                    <a:pt x="5812" y="5812"/>
                  </a:cubicBezTo>
                  <a:cubicBezTo>
                    <a:pt x="9534" y="2091"/>
                    <a:pt x="14582" y="0"/>
                    <a:pt x="19845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2968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 R: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x&lt;-0:7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lambda&lt;-2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dpois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(x, lambda = lambda)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680813" y="5891687"/>
          <a:ext cx="14947643" cy="1261346"/>
        </p:xfrm>
        <a:graphic>
          <a:graphicData uri="http://schemas.openxmlformats.org/drawingml/2006/table">
            <a:tbl>
              <a:tblPr/>
              <a:tblGrid>
                <a:gridCol w="1868455"/>
                <a:gridCol w="1868455"/>
                <a:gridCol w="1868455"/>
                <a:gridCol w="1868455"/>
                <a:gridCol w="1868455"/>
                <a:gridCol w="1868455"/>
                <a:gridCol w="1868455"/>
                <a:gridCol w="1868455"/>
              </a:tblGrid>
              <a:tr h="1261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0.1353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0.2706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0.2706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0.1804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0.0902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0.0360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0.0120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Nunito Bold"/>
                        </a:rPr>
                        <a:t>0.0034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2271182" y="317506"/>
            <a:ext cx="12754510" cy="179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DISTRIBUZIONE </a:t>
            </a:r>
          </a:p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 POISSON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5125" y="2313816"/>
            <a:ext cx="7871354" cy="3935677"/>
          </a:xfrm>
          <a:custGeom>
            <a:avLst/>
            <a:gdLst/>
            <a:ahLst/>
            <a:cxnLst/>
            <a:rect r="r" b="b" t="t" l="l"/>
            <a:pathLst>
              <a:path h="3935677" w="7871354">
                <a:moveTo>
                  <a:pt x="0" y="0"/>
                </a:moveTo>
                <a:lnTo>
                  <a:pt x="7871354" y="0"/>
                </a:lnTo>
                <a:lnTo>
                  <a:pt x="7871354" y="3935677"/>
                </a:lnTo>
                <a:lnTo>
                  <a:pt x="0" y="3935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0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96479" y="5582079"/>
            <a:ext cx="8028861" cy="4014430"/>
          </a:xfrm>
          <a:custGeom>
            <a:avLst/>
            <a:gdLst/>
            <a:ahLst/>
            <a:cxnLst/>
            <a:rect r="r" b="b" t="t" l="l"/>
            <a:pathLst>
              <a:path h="4014430" w="8028861">
                <a:moveTo>
                  <a:pt x="0" y="0"/>
                </a:moveTo>
                <a:lnTo>
                  <a:pt x="8028861" y="0"/>
                </a:lnTo>
                <a:lnTo>
                  <a:pt x="8028861" y="4014430"/>
                </a:lnTo>
                <a:lnTo>
                  <a:pt x="0" y="4014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271182" y="317506"/>
            <a:ext cx="12754510" cy="179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DISTRIBUZIONE </a:t>
            </a:r>
          </a:p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 POISSON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70349" y="4232893"/>
            <a:ext cx="5739672" cy="1183029"/>
            <a:chOff x="0" y="0"/>
            <a:chExt cx="1511683" cy="3115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1683" cy="311580"/>
            </a:xfrm>
            <a:custGeom>
              <a:avLst/>
              <a:gdLst/>
              <a:ahLst/>
              <a:cxnLst/>
              <a:rect r="r" b="b" t="t" l="l"/>
              <a:pathLst>
                <a:path h="311580" w="1511683">
                  <a:moveTo>
                    <a:pt x="16186" y="0"/>
                  </a:moveTo>
                  <a:lnTo>
                    <a:pt x="1495497" y="0"/>
                  </a:lnTo>
                  <a:cubicBezTo>
                    <a:pt x="1504436" y="0"/>
                    <a:pt x="1511683" y="7247"/>
                    <a:pt x="1511683" y="16186"/>
                  </a:cubicBezTo>
                  <a:lnTo>
                    <a:pt x="1511683" y="295393"/>
                  </a:lnTo>
                  <a:cubicBezTo>
                    <a:pt x="1511683" y="304333"/>
                    <a:pt x="1504436" y="311580"/>
                    <a:pt x="1495497" y="311580"/>
                  </a:cubicBezTo>
                  <a:lnTo>
                    <a:pt x="16186" y="311580"/>
                  </a:lnTo>
                  <a:cubicBezTo>
                    <a:pt x="7247" y="311580"/>
                    <a:pt x="0" y="304333"/>
                    <a:pt x="0" y="295393"/>
                  </a:cubicBezTo>
                  <a:lnTo>
                    <a:pt x="0" y="16186"/>
                  </a:lnTo>
                  <a:cubicBezTo>
                    <a:pt x="0" y="7247"/>
                    <a:pt x="7247" y="0"/>
                    <a:pt x="1618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11683" cy="349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Funzione di distribuzione in R: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ppois(x, lambda, lower.tail=TRUE) 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63295" y="2429705"/>
          <a:ext cx="14750760" cy="923925"/>
        </p:xfrm>
        <a:graphic>
          <a:graphicData uri="http://schemas.openxmlformats.org/drawingml/2006/table">
            <a:tbl>
              <a:tblPr/>
              <a:tblGrid>
                <a:gridCol w="1843845"/>
                <a:gridCol w="1843845"/>
                <a:gridCol w="1843845"/>
                <a:gridCol w="1843845"/>
                <a:gridCol w="1843845"/>
                <a:gridCol w="1843845"/>
                <a:gridCol w="1843845"/>
                <a:gridCol w="1843845"/>
              </a:tblGrid>
              <a:tr h="6690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0.6065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0.9097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0.9856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0.9982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0.9998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0.9999858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0.9999990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unito Bold"/>
                        </a:rPr>
                        <a:t>0.9999999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2227530" y="3666403"/>
            <a:ext cx="7714740" cy="3843582"/>
          </a:xfrm>
          <a:custGeom>
            <a:avLst/>
            <a:gdLst/>
            <a:ahLst/>
            <a:cxnLst/>
            <a:rect r="r" b="b" t="t" l="l"/>
            <a:pathLst>
              <a:path h="3843582" w="7714740">
                <a:moveTo>
                  <a:pt x="0" y="0"/>
                </a:moveTo>
                <a:lnTo>
                  <a:pt x="7714740" y="0"/>
                </a:lnTo>
                <a:lnTo>
                  <a:pt x="7714740" y="3843582"/>
                </a:lnTo>
                <a:lnTo>
                  <a:pt x="0" y="3843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71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9153" y="6122177"/>
            <a:ext cx="7602064" cy="3801032"/>
          </a:xfrm>
          <a:custGeom>
            <a:avLst/>
            <a:gdLst/>
            <a:ahLst/>
            <a:cxnLst/>
            <a:rect r="r" b="b" t="t" l="l"/>
            <a:pathLst>
              <a:path h="3801032" w="7602064">
                <a:moveTo>
                  <a:pt x="0" y="0"/>
                </a:moveTo>
                <a:lnTo>
                  <a:pt x="7602064" y="0"/>
                </a:lnTo>
                <a:lnTo>
                  <a:pt x="7602064" y="3801032"/>
                </a:lnTo>
                <a:lnTo>
                  <a:pt x="0" y="3801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271182" y="317506"/>
            <a:ext cx="12754510" cy="179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DISTRIBUZIONE </a:t>
            </a:r>
          </a:p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 POISSON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34190" y="2140641"/>
            <a:ext cx="5739672" cy="1346455"/>
            <a:chOff x="0" y="0"/>
            <a:chExt cx="1511683" cy="3546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1683" cy="354622"/>
            </a:xfrm>
            <a:custGeom>
              <a:avLst/>
              <a:gdLst/>
              <a:ahLst/>
              <a:cxnLst/>
              <a:rect r="r" b="b" t="t" l="l"/>
              <a:pathLst>
                <a:path h="354622" w="1511683">
                  <a:moveTo>
                    <a:pt x="16186" y="0"/>
                  </a:moveTo>
                  <a:lnTo>
                    <a:pt x="1495497" y="0"/>
                  </a:lnTo>
                  <a:cubicBezTo>
                    <a:pt x="1504436" y="0"/>
                    <a:pt x="1511683" y="7247"/>
                    <a:pt x="1511683" y="16186"/>
                  </a:cubicBezTo>
                  <a:lnTo>
                    <a:pt x="1511683" y="338436"/>
                  </a:lnTo>
                  <a:cubicBezTo>
                    <a:pt x="1511683" y="347375"/>
                    <a:pt x="1504436" y="354622"/>
                    <a:pt x="1495497" y="354622"/>
                  </a:cubicBezTo>
                  <a:lnTo>
                    <a:pt x="16186" y="354622"/>
                  </a:lnTo>
                  <a:cubicBezTo>
                    <a:pt x="7247" y="354622"/>
                    <a:pt x="0" y="347375"/>
                    <a:pt x="0" y="338436"/>
                  </a:cubicBezTo>
                  <a:lnTo>
                    <a:pt x="0" y="16186"/>
                  </a:lnTo>
                  <a:cubicBezTo>
                    <a:pt x="0" y="7247"/>
                    <a:pt x="7247" y="0"/>
                    <a:pt x="1618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11683" cy="392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calcolare anche i quantili della distribuzione di Poisson: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qpois(z, lambda) d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4453904" y="2648896"/>
          <a:ext cx="3842778" cy="838200"/>
        </p:xfrm>
        <a:graphic>
          <a:graphicData uri="http://schemas.openxmlformats.org/drawingml/2006/table">
            <a:tbl>
              <a:tblPr/>
              <a:tblGrid>
                <a:gridCol w="730974"/>
                <a:gridCol w="730974"/>
                <a:gridCol w="731287"/>
                <a:gridCol w="730974"/>
                <a:gridCol w="918568"/>
              </a:tblGrid>
              <a:tr h="5482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</a:rPr>
                        <a:t>Inf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1584068" y="4270248"/>
            <a:ext cx="5739672" cy="1746505"/>
            <a:chOff x="0" y="0"/>
            <a:chExt cx="1511683" cy="4599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1683" cy="459985"/>
            </a:xfrm>
            <a:custGeom>
              <a:avLst/>
              <a:gdLst/>
              <a:ahLst/>
              <a:cxnLst/>
              <a:rect r="r" b="b" t="t" l="l"/>
              <a:pathLst>
                <a:path h="459985" w="1511683">
                  <a:moveTo>
                    <a:pt x="16186" y="0"/>
                  </a:moveTo>
                  <a:lnTo>
                    <a:pt x="1495497" y="0"/>
                  </a:lnTo>
                  <a:cubicBezTo>
                    <a:pt x="1504436" y="0"/>
                    <a:pt x="1511683" y="7247"/>
                    <a:pt x="1511683" y="16186"/>
                  </a:cubicBezTo>
                  <a:lnTo>
                    <a:pt x="1511683" y="443799"/>
                  </a:lnTo>
                  <a:cubicBezTo>
                    <a:pt x="1511683" y="452738"/>
                    <a:pt x="1504436" y="459985"/>
                    <a:pt x="1495497" y="459985"/>
                  </a:cubicBezTo>
                  <a:lnTo>
                    <a:pt x="16186" y="459985"/>
                  </a:lnTo>
                  <a:cubicBezTo>
                    <a:pt x="7247" y="459985"/>
                    <a:pt x="0" y="452738"/>
                    <a:pt x="0" y="443799"/>
                  </a:cubicBezTo>
                  <a:lnTo>
                    <a:pt x="0" y="16186"/>
                  </a:lnTo>
                  <a:cubicBezTo>
                    <a:pt x="0" y="7247"/>
                    <a:pt x="7247" y="0"/>
                    <a:pt x="1618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11683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simulare la variabile aleatoria di Poisson generando una sequenza di numeri pseudocasuali: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rpois(N,lambda)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23740" y="4916922"/>
            <a:ext cx="10699722" cy="3898614"/>
          </a:xfrm>
          <a:custGeom>
            <a:avLst/>
            <a:gdLst/>
            <a:ahLst/>
            <a:cxnLst/>
            <a:rect r="r" b="b" t="t" l="l"/>
            <a:pathLst>
              <a:path h="3898614" w="10699722">
                <a:moveTo>
                  <a:pt x="0" y="0"/>
                </a:moveTo>
                <a:lnTo>
                  <a:pt x="10699722" y="0"/>
                </a:lnTo>
                <a:lnTo>
                  <a:pt x="10699722" y="3898614"/>
                </a:lnTo>
                <a:lnTo>
                  <a:pt x="0" y="3898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2271182" y="317506"/>
            <a:ext cx="12754510" cy="179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DISTRIBUZIONE </a:t>
            </a:r>
          </a:p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 POISSON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0372" y="2423577"/>
            <a:ext cx="7782757" cy="3891378"/>
          </a:xfrm>
          <a:custGeom>
            <a:avLst/>
            <a:gdLst/>
            <a:ahLst/>
            <a:cxnLst/>
            <a:rect r="r" b="b" t="t" l="l"/>
            <a:pathLst>
              <a:path h="3891378" w="7782757">
                <a:moveTo>
                  <a:pt x="0" y="0"/>
                </a:moveTo>
                <a:lnTo>
                  <a:pt x="7782756" y="0"/>
                </a:lnTo>
                <a:lnTo>
                  <a:pt x="7782756" y="3891379"/>
                </a:lnTo>
                <a:lnTo>
                  <a:pt x="0" y="389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0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3128" y="5819815"/>
            <a:ext cx="7617395" cy="3808698"/>
          </a:xfrm>
          <a:custGeom>
            <a:avLst/>
            <a:gdLst/>
            <a:ahLst/>
            <a:cxnLst/>
            <a:rect r="r" b="b" t="t" l="l"/>
            <a:pathLst>
              <a:path h="3808698" w="7617395">
                <a:moveTo>
                  <a:pt x="0" y="0"/>
                </a:moveTo>
                <a:lnTo>
                  <a:pt x="7617395" y="0"/>
                </a:lnTo>
                <a:lnTo>
                  <a:pt x="7617395" y="3808697"/>
                </a:lnTo>
                <a:lnTo>
                  <a:pt x="0" y="3808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00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271182" y="317506"/>
            <a:ext cx="12754510" cy="179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DISTRIBUZIONE </a:t>
            </a:r>
          </a:p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DI POISSON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86204" y="3393588"/>
            <a:ext cx="6650257" cy="1149572"/>
            <a:chOff x="0" y="0"/>
            <a:chExt cx="1751508" cy="3027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1508" cy="302768"/>
            </a:xfrm>
            <a:custGeom>
              <a:avLst/>
              <a:gdLst/>
              <a:ahLst/>
              <a:cxnLst/>
              <a:rect r="r" b="b" t="t" l="l"/>
              <a:pathLst>
                <a:path h="302768" w="1751508">
                  <a:moveTo>
                    <a:pt x="13970" y="0"/>
                  </a:moveTo>
                  <a:lnTo>
                    <a:pt x="1737538" y="0"/>
                  </a:lnTo>
                  <a:cubicBezTo>
                    <a:pt x="1745254" y="0"/>
                    <a:pt x="1751508" y="6255"/>
                    <a:pt x="1751508" y="13970"/>
                  </a:cubicBezTo>
                  <a:lnTo>
                    <a:pt x="1751508" y="288798"/>
                  </a:lnTo>
                  <a:cubicBezTo>
                    <a:pt x="1751508" y="292503"/>
                    <a:pt x="1750036" y="296056"/>
                    <a:pt x="1747416" y="298676"/>
                  </a:cubicBezTo>
                  <a:cubicBezTo>
                    <a:pt x="1744796" y="301296"/>
                    <a:pt x="1741243" y="302768"/>
                    <a:pt x="1737538" y="302768"/>
                  </a:cubicBezTo>
                  <a:lnTo>
                    <a:pt x="13970" y="302768"/>
                  </a:lnTo>
                  <a:cubicBezTo>
                    <a:pt x="6255" y="302768"/>
                    <a:pt x="0" y="296513"/>
                    <a:pt x="0" y="288798"/>
                  </a:cubicBezTo>
                  <a:lnTo>
                    <a:pt x="0" y="13970"/>
                  </a:lnTo>
                  <a:cubicBezTo>
                    <a:pt x="0" y="10265"/>
                    <a:pt x="1472" y="6712"/>
                    <a:pt x="4092" y="4092"/>
                  </a:cubicBezTo>
                  <a:cubicBezTo>
                    <a:pt x="6712" y="1472"/>
                    <a:pt x="10265" y="0"/>
                    <a:pt x="13970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51508" cy="34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 confrontare la funzione di probabilità di Poisson teorica con quella simulata all’aumentare di N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71182" y="317506"/>
            <a:ext cx="12754510" cy="89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STIMA PUNTUALE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818521"/>
            <a:ext cx="6920972" cy="2091051"/>
            <a:chOff x="0" y="0"/>
            <a:chExt cx="1822807" cy="550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2807" cy="550729"/>
            </a:xfrm>
            <a:custGeom>
              <a:avLst/>
              <a:gdLst/>
              <a:ahLst/>
              <a:cxnLst/>
              <a:rect r="r" b="b" t="t" l="l"/>
              <a:pathLst>
                <a:path h="550729" w="1822807">
                  <a:moveTo>
                    <a:pt x="13423" y="0"/>
                  </a:moveTo>
                  <a:lnTo>
                    <a:pt x="1809384" y="0"/>
                  </a:lnTo>
                  <a:cubicBezTo>
                    <a:pt x="1812944" y="0"/>
                    <a:pt x="1816358" y="1414"/>
                    <a:pt x="1818876" y="3932"/>
                  </a:cubicBezTo>
                  <a:cubicBezTo>
                    <a:pt x="1821393" y="6449"/>
                    <a:pt x="1822807" y="9863"/>
                    <a:pt x="1822807" y="13423"/>
                  </a:cubicBezTo>
                  <a:lnTo>
                    <a:pt x="1822807" y="537306"/>
                  </a:lnTo>
                  <a:cubicBezTo>
                    <a:pt x="1822807" y="544720"/>
                    <a:pt x="1816797" y="550729"/>
                    <a:pt x="1809384" y="550729"/>
                  </a:cubicBezTo>
                  <a:lnTo>
                    <a:pt x="13423" y="550729"/>
                  </a:lnTo>
                  <a:cubicBezTo>
                    <a:pt x="6010" y="550729"/>
                    <a:pt x="0" y="544720"/>
                    <a:pt x="0" y="537306"/>
                  </a:cubicBezTo>
                  <a:lnTo>
                    <a:pt x="0" y="13423"/>
                  </a:lnTo>
                  <a:cubicBezTo>
                    <a:pt x="0" y="6010"/>
                    <a:pt x="6010" y="0"/>
                    <a:pt x="13423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22807" cy="588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Si vuole studiare una popolazione la cui funzione di distribuzione ha una forma nota ma contiene un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parametro non noto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che  è presente solo nella legge di probabilità.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17624" y="4338311"/>
            <a:ext cx="6052752" cy="1610379"/>
            <a:chOff x="0" y="0"/>
            <a:chExt cx="1594140" cy="424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4140" cy="424133"/>
            </a:xfrm>
            <a:custGeom>
              <a:avLst/>
              <a:gdLst/>
              <a:ahLst/>
              <a:cxnLst/>
              <a:rect r="r" b="b" t="t" l="l"/>
              <a:pathLst>
                <a:path h="424133" w="1594140">
                  <a:moveTo>
                    <a:pt x="15349" y="0"/>
                  </a:moveTo>
                  <a:lnTo>
                    <a:pt x="1578792" y="0"/>
                  </a:lnTo>
                  <a:cubicBezTo>
                    <a:pt x="1587269" y="0"/>
                    <a:pt x="1594140" y="6872"/>
                    <a:pt x="1594140" y="15349"/>
                  </a:cubicBezTo>
                  <a:lnTo>
                    <a:pt x="1594140" y="408784"/>
                  </a:lnTo>
                  <a:cubicBezTo>
                    <a:pt x="1594140" y="417261"/>
                    <a:pt x="1587269" y="424133"/>
                    <a:pt x="1578792" y="424133"/>
                  </a:cubicBezTo>
                  <a:lnTo>
                    <a:pt x="15349" y="424133"/>
                  </a:lnTo>
                  <a:cubicBezTo>
                    <a:pt x="6872" y="424133"/>
                    <a:pt x="0" y="417261"/>
                    <a:pt x="0" y="408784"/>
                  </a:cubicBezTo>
                  <a:lnTo>
                    <a:pt x="0" y="15349"/>
                  </a:lnTo>
                  <a:cubicBezTo>
                    <a:pt x="0" y="6872"/>
                    <a:pt x="6872" y="0"/>
                    <a:pt x="15349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94140" cy="46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Una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statistica 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è una funzione misurabile e osservabile del campione casuale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83328" y="6449719"/>
            <a:ext cx="7056246" cy="2439425"/>
            <a:chOff x="0" y="0"/>
            <a:chExt cx="1858435" cy="6424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8435" cy="642482"/>
            </a:xfrm>
            <a:custGeom>
              <a:avLst/>
              <a:gdLst/>
              <a:ahLst/>
              <a:cxnLst/>
              <a:rect r="r" b="b" t="t" l="l"/>
              <a:pathLst>
                <a:path h="642482" w="1858435">
                  <a:moveTo>
                    <a:pt x="13166" y="0"/>
                  </a:moveTo>
                  <a:lnTo>
                    <a:pt x="1845269" y="0"/>
                  </a:lnTo>
                  <a:cubicBezTo>
                    <a:pt x="1852541" y="0"/>
                    <a:pt x="1858435" y="5895"/>
                    <a:pt x="1858435" y="13166"/>
                  </a:cubicBezTo>
                  <a:lnTo>
                    <a:pt x="1858435" y="629316"/>
                  </a:lnTo>
                  <a:cubicBezTo>
                    <a:pt x="1858435" y="636588"/>
                    <a:pt x="1852541" y="642482"/>
                    <a:pt x="1845269" y="642482"/>
                  </a:cubicBezTo>
                  <a:lnTo>
                    <a:pt x="13166" y="642482"/>
                  </a:lnTo>
                  <a:cubicBezTo>
                    <a:pt x="5895" y="642482"/>
                    <a:pt x="0" y="636588"/>
                    <a:pt x="0" y="629316"/>
                  </a:cubicBezTo>
                  <a:lnTo>
                    <a:pt x="0" y="13166"/>
                  </a:lnTo>
                  <a:cubicBezTo>
                    <a:pt x="0" y="5895"/>
                    <a:pt x="5895" y="0"/>
                    <a:pt x="1316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58435" cy="680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Uno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stimatore 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è una statistica i cui valori possono essere usati per stimare un parametro non noto della popolazione.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Tali valori sono detti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stime del parametro non noto.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39417">
            <a:off x="-4376440" y="4903567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84412">
            <a:off x="10517651" y="-8747965"/>
            <a:ext cx="13483298" cy="14598059"/>
          </a:xfrm>
          <a:custGeom>
            <a:avLst/>
            <a:gdLst/>
            <a:ahLst/>
            <a:cxnLst/>
            <a:rect r="r" b="b" t="t" l="l"/>
            <a:pathLst>
              <a:path h="14598059" w="13483298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9054" y="567951"/>
            <a:ext cx="6336240" cy="9504360"/>
          </a:xfrm>
          <a:custGeom>
            <a:avLst/>
            <a:gdLst/>
            <a:ahLst/>
            <a:cxnLst/>
            <a:rect r="r" b="b" t="t" l="l"/>
            <a:pathLst>
              <a:path h="9504360" w="6336240">
                <a:moveTo>
                  <a:pt x="0" y="0"/>
                </a:moveTo>
                <a:lnTo>
                  <a:pt x="6336241" y="0"/>
                </a:lnTo>
                <a:lnTo>
                  <a:pt x="6336241" y="9504361"/>
                </a:lnTo>
                <a:lnTo>
                  <a:pt x="0" y="9504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53414" y="1947012"/>
            <a:ext cx="6942378" cy="74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</a:pPr>
            <a:r>
              <a:rPr lang="en-US" sz="4720">
                <a:solidFill>
                  <a:srgbClr val="FFB699"/>
                </a:solidFill>
                <a:latin typeface="Nunito Bold Bold"/>
              </a:rPr>
              <a:t> OSSERVAZIONI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528" y="3475863"/>
            <a:ext cx="7360668" cy="578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0" indent="-248285" lvl="1">
              <a:lnSpc>
                <a:spcPts val="2875"/>
              </a:lnSpc>
              <a:buFont typeface="Arial"/>
              <a:buChar char="•"/>
            </a:pPr>
            <a:r>
              <a:rPr lang="en-US" sz="2300">
                <a:solidFill>
                  <a:srgbClr val="2D799C"/>
                </a:solidFill>
                <a:latin typeface="Nunito Bold"/>
              </a:rPr>
              <a:t>LA FINLANDIA È STATO SEMPRE IL PAESE CHE HA RISCONTRATO UN MAGGIORE CONSUMO DI FARMACI PER IL DIABETE, TRANNE DAL 2020 IN CUI IL CANADA HA AVUTO UN NOTEVOLE INCREMENTO. </a:t>
            </a:r>
          </a:p>
          <a:p>
            <a:pPr>
              <a:lnSpc>
                <a:spcPts val="2875"/>
              </a:lnSpc>
            </a:pPr>
          </a:p>
          <a:p>
            <a:pPr marL="496570" indent="-248285" lvl="1">
              <a:lnSpc>
                <a:spcPts val="2875"/>
              </a:lnSpc>
              <a:buFont typeface="Arial"/>
              <a:buChar char="•"/>
            </a:pPr>
            <a:r>
              <a:rPr lang="en-US" sz="2300">
                <a:solidFill>
                  <a:srgbClr val="2D799C"/>
                </a:solidFill>
                <a:latin typeface="Nunito Bold"/>
              </a:rPr>
              <a:t>IL CILE IN QUANTO HA IL MINOR TASSO DI CONSUMO DI FARMACI PER IL DIABETE FINO AL 2020, ANNO IN CUI I VALORI SONO AUMENTATI.</a:t>
            </a:r>
          </a:p>
          <a:p>
            <a:pPr>
              <a:lnSpc>
                <a:spcPts val="2875"/>
              </a:lnSpc>
            </a:pPr>
            <a:r>
              <a:rPr lang="en-US" sz="2300">
                <a:solidFill>
                  <a:srgbClr val="2D799C"/>
                </a:solidFill>
                <a:latin typeface="Nunito Bold"/>
              </a:rPr>
              <a:t> </a:t>
            </a:r>
          </a:p>
          <a:p>
            <a:pPr marL="496570" indent="-248285" lvl="1">
              <a:lnSpc>
                <a:spcPts val="2875"/>
              </a:lnSpc>
              <a:buFont typeface="Arial"/>
              <a:buChar char="•"/>
            </a:pPr>
            <a:r>
              <a:rPr lang="en-US" sz="2300">
                <a:solidFill>
                  <a:srgbClr val="2D799C"/>
                </a:solidFill>
                <a:latin typeface="Nunito Bold"/>
              </a:rPr>
              <a:t>LA DIFFERENZA TRA I PAESI CHE REGISTRANO UN BASSO TASSO DI CONSUMO (OVVERO QUELLI PIÙ A SINISTRA NEL GRAFICO) I CUI VALORI SI AGGIRANO INTORNO AI 40/50 E I PAESI CON UN MAGGIORE CONSUMO I CUI VALORI ARRIVANO ANCHE A 130.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898236" y="735133"/>
            <a:ext cx="12754510" cy="89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4"/>
              </a:lnSpc>
              <a:spcBef>
                <a:spcPct val="0"/>
              </a:spcBef>
            </a:pPr>
            <a:r>
              <a:rPr lang="en-US" sz="5691">
                <a:solidFill>
                  <a:srgbClr val="2169AC"/>
                </a:solidFill>
                <a:latin typeface="Nunito Bold Bold"/>
              </a:rPr>
              <a:t>METODO DEI MOMENTI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61681" y="2703895"/>
            <a:ext cx="7494593" cy="2946655"/>
            <a:chOff x="0" y="0"/>
            <a:chExt cx="1904201" cy="7486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4201" cy="748676"/>
            </a:xfrm>
            <a:custGeom>
              <a:avLst/>
              <a:gdLst/>
              <a:ahLst/>
              <a:cxnLst/>
              <a:rect r="r" b="b" t="t" l="l"/>
              <a:pathLst>
                <a:path h="748676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736280"/>
                  </a:lnTo>
                  <a:cubicBezTo>
                    <a:pt x="1904201" y="739568"/>
                    <a:pt x="1902895" y="742721"/>
                    <a:pt x="1900570" y="745045"/>
                  </a:cubicBezTo>
                  <a:cubicBezTo>
                    <a:pt x="1898245" y="747370"/>
                    <a:pt x="1895092" y="748676"/>
                    <a:pt x="1891805" y="748676"/>
                  </a:cubicBezTo>
                  <a:lnTo>
                    <a:pt x="12396" y="748676"/>
                  </a:lnTo>
                  <a:cubicBezTo>
                    <a:pt x="9108" y="748676"/>
                    <a:pt x="5955" y="747370"/>
                    <a:pt x="3631" y="745045"/>
                  </a:cubicBezTo>
                  <a:cubicBezTo>
                    <a:pt x="1306" y="742721"/>
                    <a:pt x="0" y="739568"/>
                    <a:pt x="0" y="736280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04201" cy="786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Obiettivo: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porre il momento campionario assoluto uguale al corrispondente momento campionario.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Determinare lo stimatore del valore medio λ di una popolazione di Poisson 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E(X) = λ, si ha che lo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stimatore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è proprio la media campionaria =2.166667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6099724"/>
            <a:ext cx="7494593" cy="1810418"/>
            <a:chOff x="0" y="0"/>
            <a:chExt cx="1904201" cy="4599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4201" cy="459985"/>
            </a:xfrm>
            <a:custGeom>
              <a:avLst/>
              <a:gdLst/>
              <a:ahLst/>
              <a:cxnLst/>
              <a:rect r="r" b="b" t="t" l="l"/>
              <a:pathLst>
                <a:path h="459985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447589"/>
                  </a:lnTo>
                  <a:cubicBezTo>
                    <a:pt x="1904201" y="450877"/>
                    <a:pt x="1902895" y="454029"/>
                    <a:pt x="1900570" y="456354"/>
                  </a:cubicBezTo>
                  <a:cubicBezTo>
                    <a:pt x="1898245" y="458679"/>
                    <a:pt x="1895092" y="459985"/>
                    <a:pt x="1891805" y="459985"/>
                  </a:cubicBezTo>
                  <a:lnTo>
                    <a:pt x="12396" y="459985"/>
                  </a:lnTo>
                  <a:cubicBezTo>
                    <a:pt x="9108" y="459985"/>
                    <a:pt x="5955" y="458679"/>
                    <a:pt x="3631" y="456354"/>
                  </a:cubicBezTo>
                  <a:cubicBezTo>
                    <a:pt x="1306" y="454029"/>
                    <a:pt x="0" y="450877"/>
                    <a:pt x="0" y="447589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04201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momenti campionari: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media aritmetica delle potenze r-esime delle n osservazioni effettuate sulla popolazione.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815378" y="449884"/>
            <a:ext cx="10407779" cy="147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METODO DELLA MASSIMA VEROSIMIGLIANZA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31769" y="2286742"/>
            <a:ext cx="7494593" cy="2546605"/>
            <a:chOff x="0" y="0"/>
            <a:chExt cx="1904201" cy="6470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4201" cy="647033"/>
            </a:xfrm>
            <a:custGeom>
              <a:avLst/>
              <a:gdLst/>
              <a:ahLst/>
              <a:cxnLst/>
              <a:rect r="r" b="b" t="t" l="l"/>
              <a:pathLst>
                <a:path h="647033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634637"/>
                  </a:lnTo>
                  <a:cubicBezTo>
                    <a:pt x="1904201" y="637924"/>
                    <a:pt x="1902895" y="641077"/>
                    <a:pt x="1900570" y="643402"/>
                  </a:cubicBezTo>
                  <a:cubicBezTo>
                    <a:pt x="1898245" y="645727"/>
                    <a:pt x="1895092" y="647033"/>
                    <a:pt x="1891805" y="647033"/>
                  </a:cubicBezTo>
                  <a:lnTo>
                    <a:pt x="12396" y="647033"/>
                  </a:lnTo>
                  <a:cubicBezTo>
                    <a:pt x="9108" y="647033"/>
                    <a:pt x="5955" y="645727"/>
                    <a:pt x="3631" y="643402"/>
                  </a:cubicBezTo>
                  <a:cubicBezTo>
                    <a:pt x="1306" y="641077"/>
                    <a:pt x="0" y="637924"/>
                    <a:pt x="0" y="634637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04201" cy="68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funzione di verosimiglianza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è la funzione di probabilità congiunta oppure la funzione densità di probabilità congiunta del campione casuale.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Il metodo della massima verosimiglianza consiste nel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massimizzare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la funzione di verosimiglianza rispetto ai parametri θ1, θ2, ..., θk.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45104" y="5432289"/>
            <a:ext cx="7494593" cy="1810418"/>
            <a:chOff x="0" y="0"/>
            <a:chExt cx="1904201" cy="4599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4201" cy="459985"/>
            </a:xfrm>
            <a:custGeom>
              <a:avLst/>
              <a:gdLst/>
              <a:ahLst/>
              <a:cxnLst/>
              <a:rect r="r" b="b" t="t" l="l"/>
              <a:pathLst>
                <a:path h="459985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447589"/>
                  </a:lnTo>
                  <a:cubicBezTo>
                    <a:pt x="1904201" y="450877"/>
                    <a:pt x="1902895" y="454029"/>
                    <a:pt x="1900570" y="456354"/>
                  </a:cubicBezTo>
                  <a:cubicBezTo>
                    <a:pt x="1898245" y="458679"/>
                    <a:pt x="1895092" y="459985"/>
                    <a:pt x="1891805" y="459985"/>
                  </a:cubicBezTo>
                  <a:lnTo>
                    <a:pt x="12396" y="459985"/>
                  </a:lnTo>
                  <a:cubicBezTo>
                    <a:pt x="9108" y="459985"/>
                    <a:pt x="5955" y="458679"/>
                    <a:pt x="3631" y="456354"/>
                  </a:cubicBezTo>
                  <a:cubicBezTo>
                    <a:pt x="1306" y="454029"/>
                    <a:pt x="0" y="450877"/>
                    <a:pt x="0" y="447589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04201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 valori che massimizzano la funzione di verosimiglianza sono le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stime di massima verosimiglianza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dei parametri non noti della popolazione.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8440" y="7841649"/>
            <a:ext cx="7494593" cy="1810418"/>
            <a:chOff x="0" y="0"/>
            <a:chExt cx="1904201" cy="4599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4201" cy="459985"/>
            </a:xfrm>
            <a:custGeom>
              <a:avLst/>
              <a:gdLst/>
              <a:ahLst/>
              <a:cxnLst/>
              <a:rect r="r" b="b" t="t" l="l"/>
              <a:pathLst>
                <a:path h="459985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447589"/>
                  </a:lnTo>
                  <a:cubicBezTo>
                    <a:pt x="1904201" y="450877"/>
                    <a:pt x="1902895" y="454029"/>
                    <a:pt x="1900570" y="456354"/>
                  </a:cubicBezTo>
                  <a:cubicBezTo>
                    <a:pt x="1898245" y="458679"/>
                    <a:pt x="1895092" y="459985"/>
                    <a:pt x="1891805" y="459985"/>
                  </a:cubicBezTo>
                  <a:lnTo>
                    <a:pt x="12396" y="459985"/>
                  </a:lnTo>
                  <a:cubicBezTo>
                    <a:pt x="9108" y="459985"/>
                    <a:pt x="5955" y="458679"/>
                    <a:pt x="3631" y="456354"/>
                  </a:cubicBezTo>
                  <a:cubicBezTo>
                    <a:pt x="1306" y="454029"/>
                    <a:pt x="0" y="450877"/>
                    <a:pt x="0" y="447589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04201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Anche in questo caso la stima di verosimiglianza per parametro λ per la popolazione di Poisson risulta essere la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 media campionaria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1038" y="1825956"/>
            <a:ext cx="7494593" cy="1810418"/>
            <a:chOff x="0" y="0"/>
            <a:chExt cx="1904201" cy="4599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4201" cy="459985"/>
            </a:xfrm>
            <a:custGeom>
              <a:avLst/>
              <a:gdLst/>
              <a:ahLst/>
              <a:cxnLst/>
              <a:rect r="r" b="b" t="t" l="l"/>
              <a:pathLst>
                <a:path h="459985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447589"/>
                  </a:lnTo>
                  <a:cubicBezTo>
                    <a:pt x="1904201" y="450877"/>
                    <a:pt x="1902895" y="454029"/>
                    <a:pt x="1900570" y="456354"/>
                  </a:cubicBezTo>
                  <a:cubicBezTo>
                    <a:pt x="1898245" y="458679"/>
                    <a:pt x="1895092" y="459985"/>
                    <a:pt x="1891805" y="459985"/>
                  </a:cubicBezTo>
                  <a:lnTo>
                    <a:pt x="12396" y="459985"/>
                  </a:lnTo>
                  <a:cubicBezTo>
                    <a:pt x="9108" y="459985"/>
                    <a:pt x="5955" y="458679"/>
                    <a:pt x="3631" y="456354"/>
                  </a:cubicBezTo>
                  <a:cubicBezTo>
                    <a:pt x="1306" y="454029"/>
                    <a:pt x="0" y="450877"/>
                    <a:pt x="0" y="447589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04201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Intervallo di confidenza: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si cerca di determinare in base ai dati del campione, un limite superiore e uno inferiore entro i quali sia compreso il parametro non noto con un certo coefficiente di confidenza.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562150" y="3784036"/>
            <a:ext cx="6309473" cy="3573212"/>
          </a:xfrm>
          <a:custGeom>
            <a:avLst/>
            <a:gdLst/>
            <a:ahLst/>
            <a:cxnLst/>
            <a:rect r="r" b="b" t="t" l="l"/>
            <a:pathLst>
              <a:path h="3573212" w="6309473">
                <a:moveTo>
                  <a:pt x="0" y="0"/>
                </a:moveTo>
                <a:lnTo>
                  <a:pt x="6309474" y="0"/>
                </a:lnTo>
                <a:lnTo>
                  <a:pt x="6309474" y="3573212"/>
                </a:lnTo>
                <a:lnTo>
                  <a:pt x="0" y="357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20" b="-688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575042" y="7184975"/>
            <a:ext cx="7494593" cy="2546605"/>
            <a:chOff x="0" y="0"/>
            <a:chExt cx="1904201" cy="6470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4201" cy="647033"/>
            </a:xfrm>
            <a:custGeom>
              <a:avLst/>
              <a:gdLst/>
              <a:ahLst/>
              <a:cxnLst/>
              <a:rect r="r" b="b" t="t" l="l"/>
              <a:pathLst>
                <a:path h="647033" w="1904201">
                  <a:moveTo>
                    <a:pt x="12396" y="0"/>
                  </a:moveTo>
                  <a:lnTo>
                    <a:pt x="1891805" y="0"/>
                  </a:lnTo>
                  <a:cubicBezTo>
                    <a:pt x="1895092" y="0"/>
                    <a:pt x="1898245" y="1306"/>
                    <a:pt x="1900570" y="3631"/>
                  </a:cubicBezTo>
                  <a:cubicBezTo>
                    <a:pt x="1902895" y="5955"/>
                    <a:pt x="1904201" y="9108"/>
                    <a:pt x="1904201" y="12396"/>
                  </a:cubicBezTo>
                  <a:lnTo>
                    <a:pt x="1904201" y="634637"/>
                  </a:lnTo>
                  <a:cubicBezTo>
                    <a:pt x="1904201" y="637924"/>
                    <a:pt x="1902895" y="641077"/>
                    <a:pt x="1900570" y="643402"/>
                  </a:cubicBezTo>
                  <a:cubicBezTo>
                    <a:pt x="1898245" y="645727"/>
                    <a:pt x="1895092" y="647033"/>
                    <a:pt x="1891805" y="647033"/>
                  </a:cubicBezTo>
                  <a:lnTo>
                    <a:pt x="12396" y="647033"/>
                  </a:lnTo>
                  <a:cubicBezTo>
                    <a:pt x="9108" y="647033"/>
                    <a:pt x="5955" y="645727"/>
                    <a:pt x="3631" y="643402"/>
                  </a:cubicBezTo>
                  <a:cubicBezTo>
                    <a:pt x="1306" y="641077"/>
                    <a:pt x="0" y="637924"/>
                    <a:pt x="0" y="634637"/>
                  </a:cubicBezTo>
                  <a:lnTo>
                    <a:pt x="0" y="12396"/>
                  </a:lnTo>
                  <a:cubicBezTo>
                    <a:pt x="0" y="9108"/>
                    <a:pt x="1306" y="5955"/>
                    <a:pt x="3631" y="3631"/>
                  </a:cubicBezTo>
                  <a:cubicBezTo>
                    <a:pt x="5955" y="1306"/>
                    <a:pt x="9108" y="0"/>
                    <a:pt x="1239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04201" cy="68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Si vuole determinare una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stima dell’intervallo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di confidenza di grado 1 − α = 0.95 per il parametro α.</a:t>
              </a: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L’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intervallo di confidenza approssimato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è quindi (0.1846, 0.2166).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stima puntuale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, ovvero 6/30, è 0.2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815378" y="646241"/>
            <a:ext cx="10407779" cy="73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INTERVALLI DI FIDUCIA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01745" y="2361291"/>
            <a:ext cx="7642255" cy="2546605"/>
            <a:chOff x="0" y="0"/>
            <a:chExt cx="1941718" cy="6470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1718" cy="647033"/>
            </a:xfrm>
            <a:custGeom>
              <a:avLst/>
              <a:gdLst/>
              <a:ahLst/>
              <a:cxnLst/>
              <a:rect r="r" b="b" t="t" l="l"/>
              <a:pathLst>
                <a:path h="647033" w="1941718">
                  <a:moveTo>
                    <a:pt x="12156" y="0"/>
                  </a:moveTo>
                  <a:lnTo>
                    <a:pt x="1929562" y="0"/>
                  </a:lnTo>
                  <a:cubicBezTo>
                    <a:pt x="1936276" y="0"/>
                    <a:pt x="1941718" y="5443"/>
                    <a:pt x="1941718" y="12156"/>
                  </a:cubicBezTo>
                  <a:lnTo>
                    <a:pt x="1941718" y="634876"/>
                  </a:lnTo>
                  <a:cubicBezTo>
                    <a:pt x="1941718" y="641590"/>
                    <a:pt x="1936276" y="647033"/>
                    <a:pt x="1929562" y="647033"/>
                  </a:cubicBezTo>
                  <a:lnTo>
                    <a:pt x="12156" y="647033"/>
                  </a:lnTo>
                  <a:cubicBezTo>
                    <a:pt x="5443" y="647033"/>
                    <a:pt x="0" y="641590"/>
                    <a:pt x="0" y="634876"/>
                  </a:cubicBezTo>
                  <a:lnTo>
                    <a:pt x="0" y="12156"/>
                  </a:lnTo>
                  <a:cubicBezTo>
                    <a:pt x="0" y="5443"/>
                    <a:pt x="5443" y="0"/>
                    <a:pt x="12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41718" cy="68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Vogliamo determinare un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 intervallo di confidenza 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di grado 1 − α per la differenza λ1 − λ2 tra i parametri delle due popolazioni per grandi valori di n1 e n2.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Si desidera determinare l’intervallo di confidenza di grado 1 − α = 0.97.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intervallo di confidenza = (-1.6803, 0.7469)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755491" y="5086452"/>
            <a:ext cx="8503809" cy="4161864"/>
          </a:xfrm>
          <a:custGeom>
            <a:avLst/>
            <a:gdLst/>
            <a:ahLst/>
            <a:cxnLst/>
            <a:rect r="r" b="b" t="t" l="l"/>
            <a:pathLst>
              <a:path h="4161864" w="8503809">
                <a:moveTo>
                  <a:pt x="0" y="0"/>
                </a:moveTo>
                <a:lnTo>
                  <a:pt x="8503809" y="0"/>
                </a:lnTo>
                <a:lnTo>
                  <a:pt x="8503809" y="4161864"/>
                </a:lnTo>
                <a:lnTo>
                  <a:pt x="0" y="416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815378" y="277611"/>
            <a:ext cx="10407779" cy="147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CONFRONTO TRA </a:t>
            </a:r>
          </a:p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POPOLAZIONI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8196" y="1588440"/>
            <a:ext cx="7839138" cy="2146555"/>
            <a:chOff x="0" y="0"/>
            <a:chExt cx="1991742" cy="5453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1742" cy="545389"/>
            </a:xfrm>
            <a:custGeom>
              <a:avLst/>
              <a:gdLst/>
              <a:ahLst/>
              <a:cxnLst/>
              <a:rect r="r" b="b" t="t" l="l"/>
              <a:pathLst>
                <a:path h="545389" w="1991742">
                  <a:moveTo>
                    <a:pt x="11851" y="0"/>
                  </a:moveTo>
                  <a:lnTo>
                    <a:pt x="1979890" y="0"/>
                  </a:lnTo>
                  <a:cubicBezTo>
                    <a:pt x="1983034" y="0"/>
                    <a:pt x="1986048" y="1249"/>
                    <a:pt x="1988270" y="3471"/>
                  </a:cubicBezTo>
                  <a:cubicBezTo>
                    <a:pt x="1990493" y="5694"/>
                    <a:pt x="1991742" y="8708"/>
                    <a:pt x="1991742" y="11851"/>
                  </a:cubicBezTo>
                  <a:lnTo>
                    <a:pt x="1991742" y="533538"/>
                  </a:lnTo>
                  <a:cubicBezTo>
                    <a:pt x="1991742" y="540083"/>
                    <a:pt x="1986436" y="545389"/>
                    <a:pt x="1979890" y="545389"/>
                  </a:cubicBezTo>
                  <a:lnTo>
                    <a:pt x="11851" y="545389"/>
                  </a:lnTo>
                  <a:cubicBezTo>
                    <a:pt x="8708" y="545389"/>
                    <a:pt x="5694" y="544141"/>
                    <a:pt x="3471" y="541918"/>
                  </a:cubicBezTo>
                  <a:cubicBezTo>
                    <a:pt x="1249" y="539696"/>
                    <a:pt x="0" y="536681"/>
                    <a:pt x="0" y="533538"/>
                  </a:cubicBezTo>
                  <a:lnTo>
                    <a:pt x="0" y="11851"/>
                  </a:lnTo>
                  <a:cubicBezTo>
                    <a:pt x="0" y="8708"/>
                    <a:pt x="1249" y="5694"/>
                    <a:pt x="3471" y="3471"/>
                  </a:cubicBezTo>
                  <a:cubicBezTo>
                    <a:pt x="5694" y="1249"/>
                    <a:pt x="8708" y="0"/>
                    <a:pt x="11851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91742" cy="583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Il problema della verifica delle ipotesi consiste nel determinare un test che permetta di suddividere, mediante opportuni criteri, l’insieme dei possibili campioni in due sottoinsiemi: una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regione di accettazione A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dell’ipotesi nulla ed una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regione di rifiuto R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dell’ipotesi nulla.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012653" y="7455903"/>
            <a:ext cx="6413983" cy="2526178"/>
          </a:xfrm>
          <a:custGeom>
            <a:avLst/>
            <a:gdLst/>
            <a:ahLst/>
            <a:cxnLst/>
            <a:rect r="r" b="b" t="t" l="l"/>
            <a:pathLst>
              <a:path h="2526178" w="6413983">
                <a:moveTo>
                  <a:pt x="0" y="0"/>
                </a:moveTo>
                <a:lnTo>
                  <a:pt x="6413982" y="0"/>
                </a:lnTo>
                <a:lnTo>
                  <a:pt x="6413982" y="2526178"/>
                </a:lnTo>
                <a:lnTo>
                  <a:pt x="0" y="2526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913820" y="646241"/>
            <a:ext cx="10407779" cy="73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VERIFICA DELLE IPOTESI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58391" y="3944545"/>
            <a:ext cx="8971217" cy="3346705"/>
            <a:chOff x="0" y="0"/>
            <a:chExt cx="2279376" cy="8503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9377" cy="850319"/>
            </a:xfrm>
            <a:custGeom>
              <a:avLst/>
              <a:gdLst/>
              <a:ahLst/>
              <a:cxnLst/>
              <a:rect r="r" b="b" t="t" l="l"/>
              <a:pathLst>
                <a:path h="850319" w="2279377">
                  <a:moveTo>
                    <a:pt x="10356" y="0"/>
                  </a:moveTo>
                  <a:lnTo>
                    <a:pt x="2269021" y="0"/>
                  </a:lnTo>
                  <a:cubicBezTo>
                    <a:pt x="2271767" y="0"/>
                    <a:pt x="2274401" y="1091"/>
                    <a:pt x="2276343" y="3033"/>
                  </a:cubicBezTo>
                  <a:cubicBezTo>
                    <a:pt x="2278286" y="4975"/>
                    <a:pt x="2279377" y="7609"/>
                    <a:pt x="2279377" y="10356"/>
                  </a:cubicBezTo>
                  <a:lnTo>
                    <a:pt x="2279377" y="839964"/>
                  </a:lnTo>
                  <a:cubicBezTo>
                    <a:pt x="2279377" y="842710"/>
                    <a:pt x="2278286" y="845344"/>
                    <a:pt x="2276343" y="847286"/>
                  </a:cubicBezTo>
                  <a:cubicBezTo>
                    <a:pt x="2274401" y="849228"/>
                    <a:pt x="2271767" y="850319"/>
                    <a:pt x="2269021" y="850319"/>
                  </a:cubicBezTo>
                  <a:lnTo>
                    <a:pt x="10356" y="850319"/>
                  </a:lnTo>
                  <a:cubicBezTo>
                    <a:pt x="7609" y="850319"/>
                    <a:pt x="4975" y="849228"/>
                    <a:pt x="3033" y="847286"/>
                  </a:cubicBezTo>
                  <a:cubicBezTo>
                    <a:pt x="1091" y="845344"/>
                    <a:pt x="0" y="842710"/>
                    <a:pt x="0" y="839964"/>
                  </a:cubicBezTo>
                  <a:lnTo>
                    <a:pt x="0" y="10356"/>
                  </a:lnTo>
                  <a:cubicBezTo>
                    <a:pt x="0" y="7609"/>
                    <a:pt x="1091" y="4975"/>
                    <a:pt x="3033" y="3033"/>
                  </a:cubicBezTo>
                  <a:cubicBezTo>
                    <a:pt x="4975" y="1091"/>
                    <a:pt x="7609" y="0"/>
                    <a:pt x="103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9376" cy="888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ipotesi statistica: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è un’affermazione o una congettura sul parametro non noto θ.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test di ipotesi: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il procedimento o regola con cui si decide, sulla base dei dati del campione, se accettare o rifiutare H0.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regione critica: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fornisce la probabilità massima di commettere un errore di tipo I al variare di θ, ossia la probabilità massima di rifiutare l’ipotesi nulla quando essa è vera.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 Effettuiamo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test unilaterale sinistro:  zα = 1.6448 e zos = 22.1359 </a:t>
              </a:r>
            </a:p>
          </p:txBody>
        </p:sp>
      </p:grp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5459" y="3054912"/>
            <a:ext cx="9512647" cy="4177176"/>
            <a:chOff x="0" y="0"/>
            <a:chExt cx="2416941" cy="10613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16941" cy="1061323"/>
            </a:xfrm>
            <a:custGeom>
              <a:avLst/>
              <a:gdLst/>
              <a:ahLst/>
              <a:cxnLst/>
              <a:rect r="r" b="b" t="t" l="l"/>
              <a:pathLst>
                <a:path h="1061323" w="2416941">
                  <a:moveTo>
                    <a:pt x="9766" y="0"/>
                  </a:moveTo>
                  <a:lnTo>
                    <a:pt x="2407175" y="0"/>
                  </a:lnTo>
                  <a:cubicBezTo>
                    <a:pt x="2412569" y="0"/>
                    <a:pt x="2416941" y="4373"/>
                    <a:pt x="2416941" y="9766"/>
                  </a:cubicBezTo>
                  <a:lnTo>
                    <a:pt x="2416941" y="1051556"/>
                  </a:lnTo>
                  <a:cubicBezTo>
                    <a:pt x="2416941" y="1054147"/>
                    <a:pt x="2415912" y="1056631"/>
                    <a:pt x="2414081" y="1058462"/>
                  </a:cubicBezTo>
                  <a:cubicBezTo>
                    <a:pt x="2412249" y="1060294"/>
                    <a:pt x="2409765" y="1061323"/>
                    <a:pt x="2407175" y="1061323"/>
                  </a:cubicBezTo>
                  <a:lnTo>
                    <a:pt x="9766" y="1061323"/>
                  </a:lnTo>
                  <a:cubicBezTo>
                    <a:pt x="4373" y="1061323"/>
                    <a:pt x="0" y="1056950"/>
                    <a:pt x="0" y="1051556"/>
                  </a:cubicBezTo>
                  <a:lnTo>
                    <a:pt x="0" y="9766"/>
                  </a:lnTo>
                  <a:cubicBezTo>
                    <a:pt x="0" y="7176"/>
                    <a:pt x="1029" y="4692"/>
                    <a:pt x="2860" y="2860"/>
                  </a:cubicBezTo>
                  <a:cubicBezTo>
                    <a:pt x="4692" y="1029"/>
                    <a:pt x="7176" y="0"/>
                    <a:pt x="976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16941" cy="1108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 Bold"/>
                </a:rPr>
                <a:t>Criterio del chi-quadrato: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 si desidera verificare l’ipotesi che una certa popolazione sia caratterizzata da una funzione di distribuzione Fx(x) con k parametri non noti da stimare. </a:t>
              </a: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5C3224"/>
                  </a:solidFill>
                  <a:latin typeface="Nunito"/>
                </a:rPr>
                <a:t>Occorre determinare un</a:t>
              </a:r>
              <a:r>
                <a:rPr lang="en-US" sz="2700">
                  <a:solidFill>
                    <a:srgbClr val="5C3224"/>
                  </a:solidFill>
                  <a:latin typeface="Nunito Bold"/>
                </a:rPr>
                <a:t> test</a:t>
              </a:r>
              <a:r>
                <a:rPr lang="en-US" sz="2700">
                  <a:solidFill>
                    <a:srgbClr val="5C3224"/>
                  </a:solidFill>
                  <a:latin typeface="Nunito"/>
                </a:rPr>
                <a:t> con livello di significatività α che permetta di determinare una regione di accettazione e di rifiuto dell’ipotesi nulla.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938430" y="499105"/>
            <a:ext cx="10407779" cy="147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CRITERIO DEL </a:t>
            </a:r>
          </a:p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CHI-QUADRATO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836921" y="4550095"/>
          <a:ext cx="3642598" cy="1714500"/>
        </p:xfrm>
        <a:graphic>
          <a:graphicData uri="http://schemas.openxmlformats.org/drawingml/2006/table">
            <a:tbl>
              <a:tblPr/>
              <a:tblGrid>
                <a:gridCol w="762354"/>
                <a:gridCol w="762595"/>
                <a:gridCol w="762354"/>
                <a:gridCol w="592942"/>
                <a:gridCol w="762354"/>
              </a:tblGrid>
              <a:tr h="857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9617045" y="5708307"/>
            <a:ext cx="7642255" cy="2946655"/>
            <a:chOff x="0" y="0"/>
            <a:chExt cx="1941718" cy="7486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1718" cy="748676"/>
            </a:xfrm>
            <a:custGeom>
              <a:avLst/>
              <a:gdLst/>
              <a:ahLst/>
              <a:cxnLst/>
              <a:rect r="r" b="b" t="t" l="l"/>
              <a:pathLst>
                <a:path h="748676" w="1941718">
                  <a:moveTo>
                    <a:pt x="12156" y="0"/>
                  </a:moveTo>
                  <a:lnTo>
                    <a:pt x="1929562" y="0"/>
                  </a:lnTo>
                  <a:cubicBezTo>
                    <a:pt x="1936276" y="0"/>
                    <a:pt x="1941718" y="5443"/>
                    <a:pt x="1941718" y="12156"/>
                  </a:cubicBezTo>
                  <a:lnTo>
                    <a:pt x="1941718" y="736520"/>
                  </a:lnTo>
                  <a:cubicBezTo>
                    <a:pt x="1941718" y="743233"/>
                    <a:pt x="1936276" y="748676"/>
                    <a:pt x="1929562" y="748676"/>
                  </a:cubicBezTo>
                  <a:lnTo>
                    <a:pt x="12156" y="748676"/>
                  </a:lnTo>
                  <a:cubicBezTo>
                    <a:pt x="5443" y="748676"/>
                    <a:pt x="0" y="743233"/>
                    <a:pt x="0" y="736520"/>
                  </a:cubicBezTo>
                  <a:lnTo>
                    <a:pt x="0" y="12156"/>
                  </a:lnTo>
                  <a:cubicBezTo>
                    <a:pt x="0" y="5443"/>
                    <a:pt x="5443" y="0"/>
                    <a:pt x="12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41718" cy="786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Si desidera verificare se il numero di email ricevute sia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descrivibile con una variabile aleatoria X di Poisson 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di parametro λ.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Uno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stimatore 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corretto con varianza uniformemente minima del parametro λ di una distribuzione di Poisson risulta essere la media campionaria, si ha: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stima = 2.8166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70725" y="2539114"/>
            <a:ext cx="12136167" cy="774649"/>
          </a:xfrm>
          <a:custGeom>
            <a:avLst/>
            <a:gdLst/>
            <a:ahLst/>
            <a:cxnLst/>
            <a:rect r="r" b="b" t="t" l="l"/>
            <a:pathLst>
              <a:path h="774649" w="12136167">
                <a:moveTo>
                  <a:pt x="0" y="0"/>
                </a:moveTo>
                <a:lnTo>
                  <a:pt x="12136168" y="0"/>
                </a:lnTo>
                <a:lnTo>
                  <a:pt x="12136168" y="774649"/>
                </a:lnTo>
                <a:lnTo>
                  <a:pt x="0" y="774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938430" y="499105"/>
            <a:ext cx="10407779" cy="147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CRITERIO DEL </a:t>
            </a:r>
          </a:p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CHI-QUADRATO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7630" y="3861120"/>
            <a:ext cx="2761179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frequenze assolute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55465">
            <a:off x="-7140892" y="2332960"/>
            <a:ext cx="15401505" cy="16674858"/>
          </a:xfrm>
          <a:custGeom>
            <a:avLst/>
            <a:gdLst/>
            <a:ahLst/>
            <a:cxnLst/>
            <a:rect r="r" b="b" t="t" l="l"/>
            <a:pathLst>
              <a:path h="16674858" w="15401505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1267">
            <a:off x="7695561" y="-11646070"/>
            <a:ext cx="15574725" cy="16862400"/>
          </a:xfrm>
          <a:custGeom>
            <a:avLst/>
            <a:gdLst/>
            <a:ahLst/>
            <a:cxnLst/>
            <a:rect r="r" b="b" t="t" l="l"/>
            <a:pathLst>
              <a:path h="16862400" w="15574725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938430" y="499105"/>
            <a:ext cx="10407779" cy="147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CRITERIO DEL </a:t>
            </a:r>
          </a:p>
          <a:p>
            <a:pPr algn="ctr" marL="0" indent="0" lvl="0">
              <a:lnSpc>
                <a:spcPts val="5805"/>
              </a:lnSpc>
              <a:spcBef>
                <a:spcPct val="0"/>
              </a:spcBef>
            </a:pPr>
            <a:r>
              <a:rPr lang="en-US" sz="4644">
                <a:solidFill>
                  <a:srgbClr val="2169AC"/>
                </a:solidFill>
                <a:latin typeface="Nunito Bold Bold"/>
              </a:rPr>
              <a:t>CHI-QUADRATO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372262" y="2925807"/>
          <a:ext cx="6880609" cy="1714500"/>
        </p:xfrm>
        <a:graphic>
          <a:graphicData uri="http://schemas.openxmlformats.org/drawingml/2006/table">
            <a:tbl>
              <a:tblPr/>
              <a:tblGrid>
                <a:gridCol w="1555021"/>
                <a:gridCol w="1764546"/>
                <a:gridCol w="1763989"/>
                <a:gridCol w="1371991"/>
              </a:tblGrid>
              <a:tr h="857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(1,2]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(2,3]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(3,+∞)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0.1684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0.2372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0.2227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0.3714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5101379" y="5143500"/>
            <a:ext cx="7642255" cy="1810418"/>
            <a:chOff x="0" y="0"/>
            <a:chExt cx="1941718" cy="4599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1718" cy="459985"/>
            </a:xfrm>
            <a:custGeom>
              <a:avLst/>
              <a:gdLst/>
              <a:ahLst/>
              <a:cxnLst/>
              <a:rect r="r" b="b" t="t" l="l"/>
              <a:pathLst>
                <a:path h="459985" w="1941718">
                  <a:moveTo>
                    <a:pt x="12156" y="0"/>
                  </a:moveTo>
                  <a:lnTo>
                    <a:pt x="1929562" y="0"/>
                  </a:lnTo>
                  <a:cubicBezTo>
                    <a:pt x="1936276" y="0"/>
                    <a:pt x="1941718" y="5443"/>
                    <a:pt x="1941718" y="12156"/>
                  </a:cubicBezTo>
                  <a:lnTo>
                    <a:pt x="1941718" y="447828"/>
                  </a:lnTo>
                  <a:cubicBezTo>
                    <a:pt x="1941718" y="454542"/>
                    <a:pt x="1936276" y="459985"/>
                    <a:pt x="1929562" y="459985"/>
                  </a:cubicBezTo>
                  <a:lnTo>
                    <a:pt x="12156" y="459985"/>
                  </a:lnTo>
                  <a:cubicBezTo>
                    <a:pt x="8932" y="459985"/>
                    <a:pt x="5840" y="458704"/>
                    <a:pt x="3561" y="456424"/>
                  </a:cubicBezTo>
                  <a:cubicBezTo>
                    <a:pt x="1281" y="454145"/>
                    <a:pt x="0" y="451052"/>
                    <a:pt x="0" y="447828"/>
                  </a:cubicBezTo>
                  <a:lnTo>
                    <a:pt x="0" y="12156"/>
                  </a:lnTo>
                  <a:cubicBezTo>
                    <a:pt x="0" y="5443"/>
                    <a:pt x="5443" y="0"/>
                    <a:pt x="12156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41718" cy="498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La </a:t>
              </a:r>
              <a:r>
                <a:rPr lang="en-US" sz="2300">
                  <a:solidFill>
                    <a:srgbClr val="5C3224"/>
                  </a:solidFill>
                  <a:latin typeface="Nunito Bold"/>
                </a:rPr>
                <a:t>condizione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per cui ogni classe contenga in media almeno 5 elementi: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 Bold"/>
                </a:rPr>
                <a:t>min(n ∗ p[1], n ∗ p[2], n ∗ p[3], n ∗ p[4]) &gt; 5</a:t>
              </a:r>
              <a:r>
                <a:rPr lang="en-US" sz="2300">
                  <a:solidFill>
                    <a:srgbClr val="5C3224"/>
                  </a:solidFill>
                  <a:latin typeface="Nunito"/>
                </a:rPr>
                <a:t> (16.84)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5C3224"/>
                  </a:solidFill>
                  <a:latin typeface="Nunito"/>
                </a:rPr>
                <a:t> è soddisfatta.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27733" y="2242883"/>
            <a:ext cx="4969669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probabilità associate agli intervalli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378691" y="7975680"/>
          <a:ext cx="6880609" cy="1714500"/>
        </p:xfrm>
        <a:graphic>
          <a:graphicData uri="http://schemas.openxmlformats.org/drawingml/2006/table">
            <a:tbl>
              <a:tblPr/>
              <a:tblGrid>
                <a:gridCol w="1555021"/>
                <a:gridCol w="1764546"/>
                <a:gridCol w="1763989"/>
                <a:gridCol w="1371991"/>
              </a:tblGrid>
              <a:tr h="857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(1,2]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(2,3]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(3,+∞)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unito Bold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1046208" y="7292755"/>
            <a:ext cx="5545574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Bold"/>
              </a:rPr>
              <a:t>numero di elementi per ogni intervallo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85627">
            <a:off x="8446768" y="-1488454"/>
            <a:ext cx="15953106" cy="13516632"/>
          </a:xfrm>
          <a:custGeom>
            <a:avLst/>
            <a:gdLst/>
            <a:ahLst/>
            <a:cxnLst/>
            <a:rect r="r" b="b" t="t" l="l"/>
            <a:pathLst>
              <a:path h="13516632" w="15953106">
                <a:moveTo>
                  <a:pt x="0" y="0"/>
                </a:moveTo>
                <a:lnTo>
                  <a:pt x="15953107" y="0"/>
                </a:lnTo>
                <a:lnTo>
                  <a:pt x="15953107" y="13516631"/>
                </a:lnTo>
                <a:lnTo>
                  <a:pt x="0" y="13516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12279">
            <a:off x="15235726" y="-4682119"/>
            <a:ext cx="7708051" cy="8345331"/>
          </a:xfrm>
          <a:custGeom>
            <a:avLst/>
            <a:gdLst/>
            <a:ahLst/>
            <a:cxnLst/>
            <a:rect r="r" b="b" t="t" l="l"/>
            <a:pathLst>
              <a:path h="8345331" w="770805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88600">
            <a:off x="-3254820" y="-4702591"/>
            <a:ext cx="7540651" cy="8164091"/>
          </a:xfrm>
          <a:custGeom>
            <a:avLst/>
            <a:gdLst/>
            <a:ahLst/>
            <a:cxnLst/>
            <a:rect r="r" b="b" t="t" l="l"/>
            <a:pathLst>
              <a:path h="8164091" w="7540651">
                <a:moveTo>
                  <a:pt x="0" y="0"/>
                </a:moveTo>
                <a:lnTo>
                  <a:pt x="7540651" y="0"/>
                </a:lnTo>
                <a:lnTo>
                  <a:pt x="7540651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5142" y="4342070"/>
            <a:ext cx="4589559" cy="149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12"/>
              </a:lnSpc>
              <a:spcBef>
                <a:spcPct val="0"/>
              </a:spcBef>
            </a:pPr>
            <a:r>
              <a:rPr lang="en-US" sz="9529">
                <a:solidFill>
                  <a:srgbClr val="FFB699"/>
                </a:solidFill>
                <a:latin typeface="Nunito Bold Bold"/>
              </a:rPr>
              <a:t>FINE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6827" y="3092544"/>
            <a:ext cx="12934514" cy="4671775"/>
            <a:chOff x="0" y="0"/>
            <a:chExt cx="3406621" cy="123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6621" cy="1230426"/>
            </a:xfrm>
            <a:custGeom>
              <a:avLst/>
              <a:gdLst/>
              <a:ahLst/>
              <a:cxnLst/>
              <a:rect r="r" b="b" t="t" l="l"/>
              <a:pathLst>
                <a:path h="1230426" w="3406621">
                  <a:moveTo>
                    <a:pt x="7183" y="0"/>
                  </a:moveTo>
                  <a:lnTo>
                    <a:pt x="3399439" y="0"/>
                  </a:lnTo>
                  <a:cubicBezTo>
                    <a:pt x="3401344" y="0"/>
                    <a:pt x="3403171" y="757"/>
                    <a:pt x="3404517" y="2104"/>
                  </a:cubicBezTo>
                  <a:cubicBezTo>
                    <a:pt x="3405865" y="3451"/>
                    <a:pt x="3406621" y="5278"/>
                    <a:pt x="3406621" y="7183"/>
                  </a:cubicBezTo>
                  <a:lnTo>
                    <a:pt x="3406621" y="1223244"/>
                  </a:lnTo>
                  <a:cubicBezTo>
                    <a:pt x="3406621" y="1225149"/>
                    <a:pt x="3405865" y="1226975"/>
                    <a:pt x="3404517" y="1228323"/>
                  </a:cubicBezTo>
                  <a:cubicBezTo>
                    <a:pt x="3403171" y="1229670"/>
                    <a:pt x="3401344" y="1230426"/>
                    <a:pt x="3399439" y="1230426"/>
                  </a:cubicBezTo>
                  <a:lnTo>
                    <a:pt x="7183" y="1230426"/>
                  </a:lnTo>
                  <a:cubicBezTo>
                    <a:pt x="5278" y="1230426"/>
                    <a:pt x="3451" y="1229670"/>
                    <a:pt x="2104" y="1228323"/>
                  </a:cubicBezTo>
                  <a:cubicBezTo>
                    <a:pt x="757" y="1226975"/>
                    <a:pt x="0" y="1225149"/>
                    <a:pt x="0" y="1223244"/>
                  </a:cubicBezTo>
                  <a:lnTo>
                    <a:pt x="0" y="7183"/>
                  </a:lnTo>
                  <a:cubicBezTo>
                    <a:pt x="0" y="5278"/>
                    <a:pt x="757" y="3451"/>
                    <a:pt x="2104" y="2104"/>
                  </a:cubicBezTo>
                  <a:cubicBezTo>
                    <a:pt x="3451" y="757"/>
                    <a:pt x="5278" y="0"/>
                    <a:pt x="7183" y="0"/>
                  </a:cubicBezTo>
                  <a:close/>
                </a:path>
              </a:pathLst>
            </a:custGeom>
            <a:solidFill>
              <a:srgbClr val="A5DA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406621" cy="128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Consideriamo una variabile X e indichiamo con z1, z2, ..., zk le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modalità</a:t>
              </a:r>
              <a:r>
                <a:rPr lang="en-US" sz="3400">
                  <a:solidFill>
                    <a:srgbClr val="5C3224"/>
                  </a:solidFill>
                  <a:latin typeface="Nunito"/>
                </a:rPr>
                <a:t> distinte da essa assunte. 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Prendiamo poi un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campione</a:t>
              </a:r>
              <a:r>
                <a:rPr lang="en-US" sz="3400">
                  <a:solidFill>
                    <a:srgbClr val="5C3224"/>
                  </a:solidFill>
                  <a:latin typeface="Nunito"/>
                </a:rPr>
                <a:t> costituito da n osservazioni di X e indichiamo con ni il numero di volte in cui ciascuna modalità zi è presente nel campione, ossia la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frequenza assoluta</a:t>
              </a:r>
              <a:r>
                <a:rPr lang="en-US" sz="3400">
                  <a:solidFill>
                    <a:srgbClr val="5C3224"/>
                  </a:solidFill>
                  <a:latin typeface="Nunito"/>
                </a:rPr>
                <a:t> con cui essa appare nel campione. 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L’insieme (zi , ni), i = 1, 2, ...k si chiama </a:t>
              </a:r>
              <a:r>
                <a:rPr lang="en-US" sz="3400">
                  <a:solidFill>
                    <a:srgbClr val="5C3224"/>
                  </a:solidFill>
                  <a:latin typeface="Nunito Bold"/>
                </a:rPr>
                <a:t>distribuzione di frequenza.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6737149">
            <a:off x="-7476913" y="-9145504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1021" y="457365"/>
            <a:ext cx="9685940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C9B3"/>
                </a:solidFill>
                <a:latin typeface="Nunito Bold Bold"/>
              </a:rPr>
              <a:t>DISTRIBUZIONI DI FREQUENZA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85351">
            <a:off x="-3415423" y="-5153869"/>
            <a:ext cx="8238809" cy="8919970"/>
          </a:xfrm>
          <a:custGeom>
            <a:avLst/>
            <a:gdLst/>
            <a:ahLst/>
            <a:cxnLst/>
            <a:rect r="r" b="b" t="t" l="l"/>
            <a:pathLst>
              <a:path h="8919970" w="8238809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590698">
            <a:off x="10415723" y="5944493"/>
            <a:ext cx="15744553" cy="13339931"/>
          </a:xfrm>
          <a:custGeom>
            <a:avLst/>
            <a:gdLst/>
            <a:ahLst/>
            <a:cxnLst/>
            <a:rect r="r" b="b" t="t" l="l"/>
            <a:pathLst>
              <a:path h="13339931" w="15744553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93149">
            <a:off x="13648912" y="6418903"/>
            <a:ext cx="7527211" cy="8149539"/>
          </a:xfrm>
          <a:custGeom>
            <a:avLst/>
            <a:gdLst/>
            <a:ahLst/>
            <a:cxnLst/>
            <a:rect r="r" b="b" t="t" l="l"/>
            <a:pathLst>
              <a:path h="8149539" w="7527211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DAF7cJrXXWs</dc:identifier>
  <dcterms:modified xsi:type="dcterms:W3CDTF">2011-08-01T06:04:30Z</dcterms:modified>
  <cp:revision>1</cp:revision>
  <dc:title>Blue Orange Creative Diabetes Presentation</dc:title>
</cp:coreProperties>
</file>